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7" r:id="rId6"/>
    <p:sldId id="259" r:id="rId7"/>
    <p:sldId id="262" r:id="rId8"/>
    <p:sldId id="263" r:id="rId9"/>
    <p:sldId id="264" r:id="rId10"/>
    <p:sldId id="265" r:id="rId11"/>
    <p:sldId id="266"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61FEB5-5213-7A93-E23B-E7FADD4606ED}" name="Michael Zeller" initials="MZ" userId="S::mike@tamcmonterey.org::0c3d4f63-0eee-450d-be24-c43610ffb5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21CC4-BC31-482B-8679-290102BD1C5D}" v="16" dt="2023-05-23T23:27:51.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194" autoAdjust="0"/>
  </p:normalViewPr>
  <p:slideViewPr>
    <p:cSldViewPr snapToGrid="0">
      <p:cViewPr varScale="1">
        <p:scale>
          <a:sx n="68" d="100"/>
          <a:sy n="68" d="100"/>
        </p:scale>
        <p:origin x="11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Zeller" userId="0c3d4f63-0eee-450d-be24-c43610ffb5a4" providerId="ADAL" clId="{82021CC4-BC31-482B-8679-290102BD1C5D}"/>
    <pc:docChg chg="undo custSel addSld delSld modSld sldOrd">
      <pc:chgData name="Michael Zeller" userId="0c3d4f63-0eee-450d-be24-c43610ffb5a4" providerId="ADAL" clId="{82021CC4-BC31-482B-8679-290102BD1C5D}" dt="2023-05-24T04:12:42.935" v="1098" actId="20577"/>
      <pc:docMkLst>
        <pc:docMk/>
      </pc:docMkLst>
      <pc:sldChg chg="del">
        <pc:chgData name="Michael Zeller" userId="0c3d4f63-0eee-450d-be24-c43610ffb5a4" providerId="ADAL" clId="{82021CC4-BC31-482B-8679-290102BD1C5D}" dt="2023-05-23T22:50:35.031" v="181" actId="47"/>
        <pc:sldMkLst>
          <pc:docMk/>
          <pc:sldMk cId="1231994643" sldId="260"/>
        </pc:sldMkLst>
      </pc:sldChg>
      <pc:sldChg chg="modSp mod">
        <pc:chgData name="Michael Zeller" userId="0c3d4f63-0eee-450d-be24-c43610ffb5a4" providerId="ADAL" clId="{82021CC4-BC31-482B-8679-290102BD1C5D}" dt="2023-05-23T22:26:13.648" v="0" actId="6549"/>
        <pc:sldMkLst>
          <pc:docMk/>
          <pc:sldMk cId="1959415583" sldId="265"/>
        </pc:sldMkLst>
        <pc:spChg chg="mod">
          <ac:chgData name="Michael Zeller" userId="0c3d4f63-0eee-450d-be24-c43610ffb5a4" providerId="ADAL" clId="{82021CC4-BC31-482B-8679-290102BD1C5D}" dt="2023-05-23T22:26:13.648" v="0" actId="6549"/>
          <ac:spMkLst>
            <pc:docMk/>
            <pc:sldMk cId="1959415583" sldId="265"/>
            <ac:spMk id="3" creationId="{88E7D918-39C0-7D6B-A546-21FC77354428}"/>
          </ac:spMkLst>
        </pc:spChg>
      </pc:sldChg>
      <pc:sldChg chg="ord">
        <pc:chgData name="Michael Zeller" userId="0c3d4f63-0eee-450d-be24-c43610ffb5a4" providerId="ADAL" clId="{82021CC4-BC31-482B-8679-290102BD1C5D}" dt="2023-05-23T22:50:42.697" v="183"/>
        <pc:sldMkLst>
          <pc:docMk/>
          <pc:sldMk cId="3430036176" sldId="266"/>
        </pc:sldMkLst>
      </pc:sldChg>
      <pc:sldChg chg="new del">
        <pc:chgData name="Michael Zeller" userId="0c3d4f63-0eee-450d-be24-c43610ffb5a4" providerId="ADAL" clId="{82021CC4-BC31-482B-8679-290102BD1C5D}" dt="2023-05-23T22:26:25.782" v="3" actId="47"/>
        <pc:sldMkLst>
          <pc:docMk/>
          <pc:sldMk cId="2946934461" sldId="268"/>
        </pc:sldMkLst>
      </pc:sldChg>
      <pc:sldChg chg="addSp delSp modSp add mod">
        <pc:chgData name="Michael Zeller" userId="0c3d4f63-0eee-450d-be24-c43610ffb5a4" providerId="ADAL" clId="{82021CC4-BC31-482B-8679-290102BD1C5D}" dt="2023-05-24T04:12:42.935" v="1098" actId="20577"/>
        <pc:sldMkLst>
          <pc:docMk/>
          <pc:sldMk cId="2698745619" sldId="269"/>
        </pc:sldMkLst>
        <pc:spChg chg="mod">
          <ac:chgData name="Michael Zeller" userId="0c3d4f63-0eee-450d-be24-c43610ffb5a4" providerId="ADAL" clId="{82021CC4-BC31-482B-8679-290102BD1C5D}" dt="2023-05-23T23:30:09.160" v="828" actId="20577"/>
          <ac:spMkLst>
            <pc:docMk/>
            <pc:sldMk cId="2698745619" sldId="269"/>
            <ac:spMk id="2" creationId="{791A195E-166B-CAE8-B761-E471D08D6E92}"/>
          </ac:spMkLst>
        </pc:spChg>
        <pc:spChg chg="del mod">
          <ac:chgData name="Michael Zeller" userId="0c3d4f63-0eee-450d-be24-c43610ffb5a4" providerId="ADAL" clId="{82021CC4-BC31-482B-8679-290102BD1C5D}" dt="2023-05-23T23:03:43.079" v="338" actId="478"/>
          <ac:spMkLst>
            <pc:docMk/>
            <pc:sldMk cId="2698745619" sldId="269"/>
            <ac:spMk id="3" creationId="{88E7D918-39C0-7D6B-A546-21FC77354428}"/>
          </ac:spMkLst>
        </pc:spChg>
        <pc:spChg chg="add del mod">
          <ac:chgData name="Michael Zeller" userId="0c3d4f63-0eee-450d-be24-c43610ffb5a4" providerId="ADAL" clId="{82021CC4-BC31-482B-8679-290102BD1C5D}" dt="2023-05-23T23:06:33.850" v="479" actId="478"/>
          <ac:spMkLst>
            <pc:docMk/>
            <pc:sldMk cId="2698745619" sldId="269"/>
            <ac:spMk id="5" creationId="{B369A280-3FDC-E591-587E-4CA3DA1CD808}"/>
          </ac:spMkLst>
        </pc:spChg>
        <pc:spChg chg="add del mod">
          <ac:chgData name="Michael Zeller" userId="0c3d4f63-0eee-450d-be24-c43610ffb5a4" providerId="ADAL" clId="{82021CC4-BC31-482B-8679-290102BD1C5D}" dt="2023-05-23T23:06:30.599" v="478" actId="478"/>
          <ac:spMkLst>
            <pc:docMk/>
            <pc:sldMk cId="2698745619" sldId="269"/>
            <ac:spMk id="6" creationId="{AE4C75EF-B263-8B49-4A78-E695959754B1}"/>
          </ac:spMkLst>
        </pc:spChg>
        <pc:spChg chg="add del mod">
          <ac:chgData name="Michael Zeller" userId="0c3d4f63-0eee-450d-be24-c43610ffb5a4" providerId="ADAL" clId="{82021CC4-BC31-482B-8679-290102BD1C5D}" dt="2023-05-23T23:03:45.413" v="339" actId="478"/>
          <ac:spMkLst>
            <pc:docMk/>
            <pc:sldMk cId="2698745619" sldId="269"/>
            <ac:spMk id="8" creationId="{F01C96CF-68A6-61F2-937B-6AF52249950F}"/>
          </ac:spMkLst>
        </pc:spChg>
        <pc:spChg chg="add mod">
          <ac:chgData name="Michael Zeller" userId="0c3d4f63-0eee-450d-be24-c43610ffb5a4" providerId="ADAL" clId="{82021CC4-BC31-482B-8679-290102BD1C5D}" dt="2023-05-23T23:25:55.278" v="766" actId="1036"/>
          <ac:spMkLst>
            <pc:docMk/>
            <pc:sldMk cId="2698745619" sldId="269"/>
            <ac:spMk id="17" creationId="{970AFEB2-FE07-CFBA-8152-FBFBA0BFBC2D}"/>
          </ac:spMkLst>
        </pc:spChg>
        <pc:graphicFrameChg chg="add del mod modGraphic">
          <ac:chgData name="Michael Zeller" userId="0c3d4f63-0eee-450d-be24-c43610ffb5a4" providerId="ADAL" clId="{82021CC4-BC31-482B-8679-290102BD1C5D}" dt="2023-05-23T22:50:19.883" v="180" actId="478"/>
          <ac:graphicFrameMkLst>
            <pc:docMk/>
            <pc:sldMk cId="2698745619" sldId="269"/>
            <ac:graphicFrameMk id="4" creationId="{8F1F8500-9EA1-69AB-76D2-8BAFCFDEE259}"/>
          </ac:graphicFrameMkLst>
        </pc:graphicFrameChg>
        <pc:graphicFrameChg chg="add del mod">
          <ac:chgData name="Michael Zeller" userId="0c3d4f63-0eee-450d-be24-c43610ffb5a4" providerId="ADAL" clId="{82021CC4-BC31-482B-8679-290102BD1C5D}" dt="2023-05-23T23:04:20.952" v="380"/>
          <ac:graphicFrameMkLst>
            <pc:docMk/>
            <pc:sldMk cId="2698745619" sldId="269"/>
            <ac:graphicFrameMk id="9" creationId="{36D8B424-EA47-A285-99C5-9B60310878D1}"/>
          </ac:graphicFrameMkLst>
        </pc:graphicFrameChg>
        <pc:graphicFrameChg chg="add del mod">
          <ac:chgData name="Michael Zeller" userId="0c3d4f63-0eee-450d-be24-c43610ffb5a4" providerId="ADAL" clId="{82021CC4-BC31-482B-8679-290102BD1C5D}" dt="2023-05-23T23:04:20.408" v="379"/>
          <ac:graphicFrameMkLst>
            <pc:docMk/>
            <pc:sldMk cId="2698745619" sldId="269"/>
            <ac:graphicFrameMk id="10" creationId="{4C777AE5-A6E3-6927-28F7-1EF119866803}"/>
          </ac:graphicFrameMkLst>
        </pc:graphicFrameChg>
        <pc:graphicFrameChg chg="add del mod ord modGraphic">
          <ac:chgData name="Michael Zeller" userId="0c3d4f63-0eee-450d-be24-c43610ffb5a4" providerId="ADAL" clId="{82021CC4-BC31-482B-8679-290102BD1C5D}" dt="2023-05-23T23:18:16.849" v="521" actId="478"/>
          <ac:graphicFrameMkLst>
            <pc:docMk/>
            <pc:sldMk cId="2698745619" sldId="269"/>
            <ac:graphicFrameMk id="11" creationId="{17A01733-4FA3-6B49-F3CC-5BBA5AF1090F}"/>
          </ac:graphicFrameMkLst>
        </pc:graphicFrameChg>
        <pc:graphicFrameChg chg="add del mod">
          <ac:chgData name="Michael Zeller" userId="0c3d4f63-0eee-450d-be24-c43610ffb5a4" providerId="ADAL" clId="{82021CC4-BC31-482B-8679-290102BD1C5D}" dt="2023-05-23T23:20:21.039" v="531"/>
          <ac:graphicFrameMkLst>
            <pc:docMk/>
            <pc:sldMk cId="2698745619" sldId="269"/>
            <ac:graphicFrameMk id="12" creationId="{05EFD281-BF5C-56A9-608A-E8303D807021}"/>
          </ac:graphicFrameMkLst>
        </pc:graphicFrameChg>
        <pc:graphicFrameChg chg="add mod modGraphic">
          <ac:chgData name="Michael Zeller" userId="0c3d4f63-0eee-450d-be24-c43610ffb5a4" providerId="ADAL" clId="{82021CC4-BC31-482B-8679-290102BD1C5D}" dt="2023-05-24T04:12:42.935" v="1098" actId="20577"/>
          <ac:graphicFrameMkLst>
            <pc:docMk/>
            <pc:sldMk cId="2698745619" sldId="269"/>
            <ac:graphicFrameMk id="13" creationId="{F6716AE5-0AA2-2672-9758-7ED9F605E13B}"/>
          </ac:graphicFrameMkLst>
        </pc:graphicFrameChg>
      </pc:sldChg>
      <pc:sldChg chg="modSp add mod ord">
        <pc:chgData name="Michael Zeller" userId="0c3d4f63-0eee-450d-be24-c43610ffb5a4" providerId="ADAL" clId="{82021CC4-BC31-482B-8679-290102BD1C5D}" dt="2023-05-23T23:32:47.818" v="1090" actId="115"/>
        <pc:sldMkLst>
          <pc:docMk/>
          <pc:sldMk cId="4253345500" sldId="270"/>
        </pc:sldMkLst>
        <pc:spChg chg="mod">
          <ac:chgData name="Michael Zeller" userId="0c3d4f63-0eee-450d-be24-c43610ffb5a4" providerId="ADAL" clId="{82021CC4-BC31-482B-8679-290102BD1C5D}" dt="2023-05-23T23:31:32.742" v="847" actId="20577"/>
          <ac:spMkLst>
            <pc:docMk/>
            <pc:sldMk cId="4253345500" sldId="270"/>
            <ac:spMk id="2" creationId="{791A195E-166B-CAE8-B761-E471D08D6E92}"/>
          </ac:spMkLst>
        </pc:spChg>
        <pc:spChg chg="mod">
          <ac:chgData name="Michael Zeller" userId="0c3d4f63-0eee-450d-be24-c43610ffb5a4" providerId="ADAL" clId="{82021CC4-BC31-482B-8679-290102BD1C5D}" dt="2023-05-23T23:32:47.818" v="1090" actId="115"/>
          <ac:spMkLst>
            <pc:docMk/>
            <pc:sldMk cId="4253345500" sldId="270"/>
            <ac:spMk id="3" creationId="{88E7D918-39C0-7D6B-A546-21FC7735442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F0ED1-1BF7-4D77-9615-A47843D8DA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C70C29-FF80-44E4-884F-EA62D9143D7A}">
      <dgm:prSet/>
      <dgm:spPr/>
      <dgm:t>
        <a:bodyPr/>
        <a:lstStyle/>
        <a:p>
          <a:r>
            <a:rPr lang="en-US" dirty="0"/>
            <a:t>Legislation needed for take of fully protected Santa Cruz Long Toed Salamander</a:t>
          </a:r>
        </a:p>
      </dgm:t>
    </dgm:pt>
    <dgm:pt modelId="{55389071-031B-40B2-ACF7-B8D061D18D18}" type="parTrans" cxnId="{82B85294-66D5-474C-B7E5-0651CC0237EA}">
      <dgm:prSet/>
      <dgm:spPr/>
      <dgm:t>
        <a:bodyPr/>
        <a:lstStyle/>
        <a:p>
          <a:endParaRPr lang="en-US"/>
        </a:p>
      </dgm:t>
    </dgm:pt>
    <dgm:pt modelId="{A3ACBC71-1399-4E11-B5C7-539F245318AB}" type="sibTrans" cxnId="{82B85294-66D5-474C-B7E5-0651CC0237EA}">
      <dgm:prSet/>
      <dgm:spPr/>
      <dgm:t>
        <a:bodyPr/>
        <a:lstStyle/>
        <a:p>
          <a:endParaRPr lang="en-US"/>
        </a:p>
      </dgm:t>
    </dgm:pt>
    <dgm:pt modelId="{7A9B50E4-190F-4A1F-82F7-A68CA03BEAE8}">
      <dgm:prSet/>
      <dgm:spPr/>
      <dgm:t>
        <a:bodyPr/>
        <a:lstStyle/>
        <a:p>
          <a:r>
            <a:rPr lang="en-US"/>
            <a:t>New Route Adoption and Freeway Agreement needed between Caltrans and the County</a:t>
          </a:r>
        </a:p>
      </dgm:t>
    </dgm:pt>
    <dgm:pt modelId="{D1DAFE73-D748-4DA2-913A-5CDC2031025E}" type="parTrans" cxnId="{7C2F9B61-CB4B-49C1-B221-CDBA6356B365}">
      <dgm:prSet/>
      <dgm:spPr/>
      <dgm:t>
        <a:bodyPr/>
        <a:lstStyle/>
        <a:p>
          <a:endParaRPr lang="en-US"/>
        </a:p>
      </dgm:t>
    </dgm:pt>
    <dgm:pt modelId="{9020CEBF-82DD-41A9-8D28-085640008339}" type="sibTrans" cxnId="{7C2F9B61-CB4B-49C1-B221-CDBA6356B365}">
      <dgm:prSet/>
      <dgm:spPr/>
      <dgm:t>
        <a:bodyPr/>
        <a:lstStyle/>
        <a:p>
          <a:endParaRPr lang="en-US"/>
        </a:p>
      </dgm:t>
    </dgm:pt>
    <dgm:pt modelId="{D8309053-49A7-4C2C-A537-923336856428}">
      <dgm:prSet/>
      <dgm:spPr/>
      <dgm:t>
        <a:bodyPr/>
        <a:lstStyle/>
        <a:p>
          <a:r>
            <a:rPr lang="en-US"/>
            <a:t>Working with Coastal Commission on Coastal Development Permit</a:t>
          </a:r>
        </a:p>
      </dgm:t>
    </dgm:pt>
    <dgm:pt modelId="{3373D781-7A2F-4576-8215-3BA0BAFE05DC}" type="parTrans" cxnId="{F645AA71-3D2C-4ADF-B7A6-6681709389EC}">
      <dgm:prSet/>
      <dgm:spPr/>
      <dgm:t>
        <a:bodyPr/>
        <a:lstStyle/>
        <a:p>
          <a:endParaRPr lang="en-US"/>
        </a:p>
      </dgm:t>
    </dgm:pt>
    <dgm:pt modelId="{BB04814D-9DEB-4B03-914F-13B0EF14752F}" type="sibTrans" cxnId="{F645AA71-3D2C-4ADF-B7A6-6681709389EC}">
      <dgm:prSet/>
      <dgm:spPr/>
      <dgm:t>
        <a:bodyPr/>
        <a:lstStyle/>
        <a:p>
          <a:endParaRPr lang="en-US"/>
        </a:p>
      </dgm:t>
    </dgm:pt>
    <dgm:pt modelId="{0705B542-E411-4C42-916D-AC11E2C35A0B}">
      <dgm:prSet/>
      <dgm:spPr/>
      <dgm:t>
        <a:bodyPr/>
        <a:lstStyle/>
        <a:p>
          <a:r>
            <a:rPr lang="en-US"/>
            <a:t>Finding properties for Agriculture, Wetland, Species mitigation</a:t>
          </a:r>
        </a:p>
      </dgm:t>
    </dgm:pt>
    <dgm:pt modelId="{6EB614E7-207A-425B-B896-4D393462EADD}" type="parTrans" cxnId="{D2E86E52-039C-4EB5-B44B-434CC942D8DF}">
      <dgm:prSet/>
      <dgm:spPr/>
      <dgm:t>
        <a:bodyPr/>
        <a:lstStyle/>
        <a:p>
          <a:endParaRPr lang="en-US"/>
        </a:p>
      </dgm:t>
    </dgm:pt>
    <dgm:pt modelId="{ACEDF6F8-99D3-4A92-8712-4F767622344C}" type="sibTrans" cxnId="{D2E86E52-039C-4EB5-B44B-434CC942D8DF}">
      <dgm:prSet/>
      <dgm:spPr/>
      <dgm:t>
        <a:bodyPr/>
        <a:lstStyle/>
        <a:p>
          <a:endParaRPr lang="en-US"/>
        </a:p>
      </dgm:t>
    </dgm:pt>
    <dgm:pt modelId="{51D63FFE-84D9-4AEA-AFB6-56AC9A549999}">
      <dgm:prSet/>
      <dgm:spPr/>
      <dgm:t>
        <a:bodyPr/>
        <a:lstStyle/>
        <a:p>
          <a:r>
            <a:rPr lang="en-US" dirty="0"/>
            <a:t>Utility relocation still pending</a:t>
          </a:r>
        </a:p>
      </dgm:t>
    </dgm:pt>
    <dgm:pt modelId="{2AE2C8A6-F8D5-4C7C-A1A6-630DFF23F1B8}" type="parTrans" cxnId="{4415A7AD-CB8F-4E82-8C81-1B6B1D8B8289}">
      <dgm:prSet/>
      <dgm:spPr/>
      <dgm:t>
        <a:bodyPr/>
        <a:lstStyle/>
        <a:p>
          <a:endParaRPr lang="en-US"/>
        </a:p>
      </dgm:t>
    </dgm:pt>
    <dgm:pt modelId="{BD190BF7-D09A-4A8A-B81D-4ACBA44F3DA3}" type="sibTrans" cxnId="{4415A7AD-CB8F-4E82-8C81-1B6B1D8B8289}">
      <dgm:prSet/>
      <dgm:spPr/>
      <dgm:t>
        <a:bodyPr/>
        <a:lstStyle/>
        <a:p>
          <a:endParaRPr lang="en-US"/>
        </a:p>
      </dgm:t>
    </dgm:pt>
    <dgm:pt modelId="{DA07B888-A001-4FAF-ABC9-4119056E502B}">
      <dgm:prSet/>
      <dgm:spPr/>
      <dgm:t>
        <a:bodyPr/>
        <a:lstStyle/>
        <a:p>
          <a:r>
            <a:rPr lang="en-US"/>
            <a:t>Rising construction prices</a:t>
          </a:r>
        </a:p>
      </dgm:t>
    </dgm:pt>
    <dgm:pt modelId="{1918CDED-232E-4B1C-BD48-FC97E62B57E5}" type="parTrans" cxnId="{D2F281B6-9EB0-4227-8EE9-87434F0FFA8F}">
      <dgm:prSet/>
      <dgm:spPr/>
      <dgm:t>
        <a:bodyPr/>
        <a:lstStyle/>
        <a:p>
          <a:endParaRPr lang="en-US"/>
        </a:p>
      </dgm:t>
    </dgm:pt>
    <dgm:pt modelId="{EC927253-3AD7-41F8-9EE4-405F0E98ED93}" type="sibTrans" cxnId="{D2F281B6-9EB0-4227-8EE9-87434F0FFA8F}">
      <dgm:prSet/>
      <dgm:spPr/>
      <dgm:t>
        <a:bodyPr/>
        <a:lstStyle/>
        <a:p>
          <a:endParaRPr lang="en-US"/>
        </a:p>
      </dgm:t>
    </dgm:pt>
    <dgm:pt modelId="{66FC0FC3-3751-4D01-A397-90644ADCE0C1}" type="pres">
      <dgm:prSet presAssocID="{6D4F0ED1-1BF7-4D77-9615-A47843D8DA5C}" presName="root" presStyleCnt="0">
        <dgm:presLayoutVars>
          <dgm:dir/>
          <dgm:resizeHandles val="exact"/>
        </dgm:presLayoutVars>
      </dgm:prSet>
      <dgm:spPr/>
    </dgm:pt>
    <dgm:pt modelId="{057DB5F7-3A24-408B-9426-20AF59461274}" type="pres">
      <dgm:prSet presAssocID="{C4C70C29-FF80-44E4-884F-EA62D9143D7A}" presName="compNode" presStyleCnt="0"/>
      <dgm:spPr/>
    </dgm:pt>
    <dgm:pt modelId="{5E4374AF-0B94-4D8F-9EA5-98D9C0286231}" type="pres">
      <dgm:prSet presAssocID="{C4C70C29-FF80-44E4-884F-EA62D9143D7A}" presName="bgRect" presStyleLbl="bgShp" presStyleIdx="0" presStyleCnt="6"/>
      <dgm:spPr/>
    </dgm:pt>
    <dgm:pt modelId="{910FEE19-A72A-450A-8AFC-BAF0129276B4}" type="pres">
      <dgm:prSet presAssocID="{C4C70C29-FF80-44E4-884F-EA62D9143D7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939DDF2F-6FD9-447B-94DA-81435DB7086D}" type="pres">
      <dgm:prSet presAssocID="{C4C70C29-FF80-44E4-884F-EA62D9143D7A}" presName="spaceRect" presStyleCnt="0"/>
      <dgm:spPr/>
    </dgm:pt>
    <dgm:pt modelId="{CC618200-49D4-4177-A3EC-7FC73DA6840C}" type="pres">
      <dgm:prSet presAssocID="{C4C70C29-FF80-44E4-884F-EA62D9143D7A}" presName="parTx" presStyleLbl="revTx" presStyleIdx="0" presStyleCnt="6">
        <dgm:presLayoutVars>
          <dgm:chMax val="0"/>
          <dgm:chPref val="0"/>
        </dgm:presLayoutVars>
      </dgm:prSet>
      <dgm:spPr/>
    </dgm:pt>
    <dgm:pt modelId="{776ECA03-3DFF-4C4C-95F1-5712B503960E}" type="pres">
      <dgm:prSet presAssocID="{A3ACBC71-1399-4E11-B5C7-539F245318AB}" presName="sibTrans" presStyleCnt="0"/>
      <dgm:spPr/>
    </dgm:pt>
    <dgm:pt modelId="{4E2A84F6-98F8-45EB-AF9F-A211F49B629E}" type="pres">
      <dgm:prSet presAssocID="{7A9B50E4-190F-4A1F-82F7-A68CA03BEAE8}" presName="compNode" presStyleCnt="0"/>
      <dgm:spPr/>
    </dgm:pt>
    <dgm:pt modelId="{717F618E-65C8-465C-92DC-B949A4FA6058}" type="pres">
      <dgm:prSet presAssocID="{7A9B50E4-190F-4A1F-82F7-A68CA03BEAE8}" presName="bgRect" presStyleLbl="bgShp" presStyleIdx="1" presStyleCnt="6"/>
      <dgm:spPr/>
    </dgm:pt>
    <dgm:pt modelId="{786ADB5A-FFD1-46AB-9FF6-B5CFDAF994BE}" type="pres">
      <dgm:prSet presAssocID="{7A9B50E4-190F-4A1F-82F7-A68CA03BEAE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B86875B-25E0-4299-8778-0048131EE1C2}" type="pres">
      <dgm:prSet presAssocID="{7A9B50E4-190F-4A1F-82F7-A68CA03BEAE8}" presName="spaceRect" presStyleCnt="0"/>
      <dgm:spPr/>
    </dgm:pt>
    <dgm:pt modelId="{8C043EAC-0BE7-467A-91AB-19E12C388DD3}" type="pres">
      <dgm:prSet presAssocID="{7A9B50E4-190F-4A1F-82F7-A68CA03BEAE8}" presName="parTx" presStyleLbl="revTx" presStyleIdx="1" presStyleCnt="6">
        <dgm:presLayoutVars>
          <dgm:chMax val="0"/>
          <dgm:chPref val="0"/>
        </dgm:presLayoutVars>
      </dgm:prSet>
      <dgm:spPr/>
    </dgm:pt>
    <dgm:pt modelId="{FC6A0734-0715-469C-B4A1-CD501E217912}" type="pres">
      <dgm:prSet presAssocID="{9020CEBF-82DD-41A9-8D28-085640008339}" presName="sibTrans" presStyleCnt="0"/>
      <dgm:spPr/>
    </dgm:pt>
    <dgm:pt modelId="{B07F7B48-3731-4CE6-A2F2-15A59034C172}" type="pres">
      <dgm:prSet presAssocID="{D8309053-49A7-4C2C-A537-923336856428}" presName="compNode" presStyleCnt="0"/>
      <dgm:spPr/>
    </dgm:pt>
    <dgm:pt modelId="{2495D739-A85B-41FE-BB67-D68CA4E9EFED}" type="pres">
      <dgm:prSet presAssocID="{D8309053-49A7-4C2C-A537-923336856428}" presName="bgRect" presStyleLbl="bgShp" presStyleIdx="2" presStyleCnt="6"/>
      <dgm:spPr/>
    </dgm:pt>
    <dgm:pt modelId="{FD3B433B-4F87-4374-8B7B-0A29A79A8C66}" type="pres">
      <dgm:prSet presAssocID="{D8309053-49A7-4C2C-A537-92333685642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221A5C37-D729-4183-9609-F761576E95AC}" type="pres">
      <dgm:prSet presAssocID="{D8309053-49A7-4C2C-A537-923336856428}" presName="spaceRect" presStyleCnt="0"/>
      <dgm:spPr/>
    </dgm:pt>
    <dgm:pt modelId="{B6BB5ADA-8F5B-4B4B-8A6F-6327BA588B46}" type="pres">
      <dgm:prSet presAssocID="{D8309053-49A7-4C2C-A537-923336856428}" presName="parTx" presStyleLbl="revTx" presStyleIdx="2" presStyleCnt="6">
        <dgm:presLayoutVars>
          <dgm:chMax val="0"/>
          <dgm:chPref val="0"/>
        </dgm:presLayoutVars>
      </dgm:prSet>
      <dgm:spPr/>
    </dgm:pt>
    <dgm:pt modelId="{2FBDCEEC-AA8B-4FEA-A8D1-43E8121AA6A8}" type="pres">
      <dgm:prSet presAssocID="{BB04814D-9DEB-4B03-914F-13B0EF14752F}" presName="sibTrans" presStyleCnt="0"/>
      <dgm:spPr/>
    </dgm:pt>
    <dgm:pt modelId="{36130F4A-A04E-4D37-B9D0-451E72891115}" type="pres">
      <dgm:prSet presAssocID="{0705B542-E411-4C42-916D-AC11E2C35A0B}" presName="compNode" presStyleCnt="0"/>
      <dgm:spPr/>
    </dgm:pt>
    <dgm:pt modelId="{5DE6135E-AEA7-4C51-864F-F47CC2A2B54D}" type="pres">
      <dgm:prSet presAssocID="{0705B542-E411-4C42-916D-AC11E2C35A0B}" presName="bgRect" presStyleLbl="bgShp" presStyleIdx="3" presStyleCnt="6"/>
      <dgm:spPr/>
    </dgm:pt>
    <dgm:pt modelId="{F7A74BA0-5609-488A-821E-F82516C40985}" type="pres">
      <dgm:prSet presAssocID="{0705B542-E411-4C42-916D-AC11E2C35A0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est scene"/>
        </a:ext>
      </dgm:extLst>
    </dgm:pt>
    <dgm:pt modelId="{31E44328-164E-422D-844E-2312D2909319}" type="pres">
      <dgm:prSet presAssocID="{0705B542-E411-4C42-916D-AC11E2C35A0B}" presName="spaceRect" presStyleCnt="0"/>
      <dgm:spPr/>
    </dgm:pt>
    <dgm:pt modelId="{352D1F04-0C97-43F5-AA01-F3B36DF8695D}" type="pres">
      <dgm:prSet presAssocID="{0705B542-E411-4C42-916D-AC11E2C35A0B}" presName="parTx" presStyleLbl="revTx" presStyleIdx="3" presStyleCnt="6">
        <dgm:presLayoutVars>
          <dgm:chMax val="0"/>
          <dgm:chPref val="0"/>
        </dgm:presLayoutVars>
      </dgm:prSet>
      <dgm:spPr/>
    </dgm:pt>
    <dgm:pt modelId="{D1FAD0AB-657D-43D5-A081-94BC7BE50D26}" type="pres">
      <dgm:prSet presAssocID="{ACEDF6F8-99D3-4A92-8712-4F767622344C}" presName="sibTrans" presStyleCnt="0"/>
      <dgm:spPr/>
    </dgm:pt>
    <dgm:pt modelId="{30E48FD8-96AE-4219-B52E-A0583E7E503A}" type="pres">
      <dgm:prSet presAssocID="{51D63FFE-84D9-4AEA-AFB6-56AC9A549999}" presName="compNode" presStyleCnt="0"/>
      <dgm:spPr/>
    </dgm:pt>
    <dgm:pt modelId="{300F7C65-F1A9-46A0-92AD-8B850D1FA5F9}" type="pres">
      <dgm:prSet presAssocID="{51D63FFE-84D9-4AEA-AFB6-56AC9A549999}" presName="bgRect" presStyleLbl="bgShp" presStyleIdx="4" presStyleCnt="6"/>
      <dgm:spPr/>
    </dgm:pt>
    <dgm:pt modelId="{431527C2-8BD9-4B7A-BFF1-7D71F97A7F30}" type="pres">
      <dgm:prSet presAssocID="{51D63FFE-84D9-4AEA-AFB6-56AC9A549999}"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lectric Tower with solid fill"/>
        </a:ext>
      </dgm:extLst>
    </dgm:pt>
    <dgm:pt modelId="{64FBB6ED-2007-4F23-BF96-4E5F074F9076}" type="pres">
      <dgm:prSet presAssocID="{51D63FFE-84D9-4AEA-AFB6-56AC9A549999}" presName="spaceRect" presStyleCnt="0"/>
      <dgm:spPr/>
    </dgm:pt>
    <dgm:pt modelId="{496D91CD-F3A6-4D66-BE8F-4A39ED3566CB}" type="pres">
      <dgm:prSet presAssocID="{51D63FFE-84D9-4AEA-AFB6-56AC9A549999}" presName="parTx" presStyleLbl="revTx" presStyleIdx="4" presStyleCnt="6">
        <dgm:presLayoutVars>
          <dgm:chMax val="0"/>
          <dgm:chPref val="0"/>
        </dgm:presLayoutVars>
      </dgm:prSet>
      <dgm:spPr/>
    </dgm:pt>
    <dgm:pt modelId="{2BA3F8B2-E94B-4F17-BED0-712EFF5EC3D7}" type="pres">
      <dgm:prSet presAssocID="{BD190BF7-D09A-4A8A-B81D-4ACBA44F3DA3}" presName="sibTrans" presStyleCnt="0"/>
      <dgm:spPr/>
    </dgm:pt>
    <dgm:pt modelId="{A04CCD15-1DB8-4A85-9067-86E86F3E10F0}" type="pres">
      <dgm:prSet presAssocID="{DA07B888-A001-4FAF-ABC9-4119056E502B}" presName="compNode" presStyleCnt="0"/>
      <dgm:spPr/>
    </dgm:pt>
    <dgm:pt modelId="{2ECD8DBC-91A1-4FCA-85B4-278058B12BFF}" type="pres">
      <dgm:prSet presAssocID="{DA07B888-A001-4FAF-ABC9-4119056E502B}" presName="bgRect" presStyleLbl="bgShp" presStyleIdx="5" presStyleCnt="6"/>
      <dgm:spPr/>
    </dgm:pt>
    <dgm:pt modelId="{31EF5826-E14A-4C72-B406-5F082E94B21C}" type="pres">
      <dgm:prSet presAssocID="{DA07B888-A001-4FAF-ABC9-4119056E502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91AD23AF-DD31-4101-AEA0-9B758818BA59}" type="pres">
      <dgm:prSet presAssocID="{DA07B888-A001-4FAF-ABC9-4119056E502B}" presName="spaceRect" presStyleCnt="0"/>
      <dgm:spPr/>
    </dgm:pt>
    <dgm:pt modelId="{18CB1804-54B2-487C-89CB-B75476E9B78E}" type="pres">
      <dgm:prSet presAssocID="{DA07B888-A001-4FAF-ABC9-4119056E502B}" presName="parTx" presStyleLbl="revTx" presStyleIdx="5" presStyleCnt="6">
        <dgm:presLayoutVars>
          <dgm:chMax val="0"/>
          <dgm:chPref val="0"/>
        </dgm:presLayoutVars>
      </dgm:prSet>
      <dgm:spPr/>
    </dgm:pt>
  </dgm:ptLst>
  <dgm:cxnLst>
    <dgm:cxn modelId="{989C3200-24CC-4855-A2AA-B41A2D437CDA}" type="presOf" srcId="{51D63FFE-84D9-4AEA-AFB6-56AC9A549999}" destId="{496D91CD-F3A6-4D66-BE8F-4A39ED3566CB}" srcOrd="0" destOrd="0" presId="urn:microsoft.com/office/officeart/2018/2/layout/IconVerticalSolidList"/>
    <dgm:cxn modelId="{0F375A01-BCD0-4271-9E55-59A074CBAB9E}" type="presOf" srcId="{7A9B50E4-190F-4A1F-82F7-A68CA03BEAE8}" destId="{8C043EAC-0BE7-467A-91AB-19E12C388DD3}" srcOrd="0" destOrd="0" presId="urn:microsoft.com/office/officeart/2018/2/layout/IconVerticalSolidList"/>
    <dgm:cxn modelId="{7C2F9B61-CB4B-49C1-B221-CDBA6356B365}" srcId="{6D4F0ED1-1BF7-4D77-9615-A47843D8DA5C}" destId="{7A9B50E4-190F-4A1F-82F7-A68CA03BEAE8}" srcOrd="1" destOrd="0" parTransId="{D1DAFE73-D748-4DA2-913A-5CDC2031025E}" sibTransId="{9020CEBF-82DD-41A9-8D28-085640008339}"/>
    <dgm:cxn modelId="{144A9643-9B82-4C25-A4EC-46C4EEE9A038}" type="presOf" srcId="{DA07B888-A001-4FAF-ABC9-4119056E502B}" destId="{18CB1804-54B2-487C-89CB-B75476E9B78E}" srcOrd="0" destOrd="0" presId="urn:microsoft.com/office/officeart/2018/2/layout/IconVerticalSolidList"/>
    <dgm:cxn modelId="{F645AA71-3D2C-4ADF-B7A6-6681709389EC}" srcId="{6D4F0ED1-1BF7-4D77-9615-A47843D8DA5C}" destId="{D8309053-49A7-4C2C-A537-923336856428}" srcOrd="2" destOrd="0" parTransId="{3373D781-7A2F-4576-8215-3BA0BAFE05DC}" sibTransId="{BB04814D-9DEB-4B03-914F-13B0EF14752F}"/>
    <dgm:cxn modelId="{D2E86E52-039C-4EB5-B44B-434CC942D8DF}" srcId="{6D4F0ED1-1BF7-4D77-9615-A47843D8DA5C}" destId="{0705B542-E411-4C42-916D-AC11E2C35A0B}" srcOrd="3" destOrd="0" parTransId="{6EB614E7-207A-425B-B896-4D393462EADD}" sibTransId="{ACEDF6F8-99D3-4A92-8712-4F767622344C}"/>
    <dgm:cxn modelId="{237B2777-C4CE-4C44-9A35-F104C4784FAC}" type="presOf" srcId="{D8309053-49A7-4C2C-A537-923336856428}" destId="{B6BB5ADA-8F5B-4B4B-8A6F-6327BA588B46}" srcOrd="0" destOrd="0" presId="urn:microsoft.com/office/officeart/2018/2/layout/IconVerticalSolidList"/>
    <dgm:cxn modelId="{82B85294-66D5-474C-B7E5-0651CC0237EA}" srcId="{6D4F0ED1-1BF7-4D77-9615-A47843D8DA5C}" destId="{C4C70C29-FF80-44E4-884F-EA62D9143D7A}" srcOrd="0" destOrd="0" parTransId="{55389071-031B-40B2-ACF7-B8D061D18D18}" sibTransId="{A3ACBC71-1399-4E11-B5C7-539F245318AB}"/>
    <dgm:cxn modelId="{4415A7AD-CB8F-4E82-8C81-1B6B1D8B8289}" srcId="{6D4F0ED1-1BF7-4D77-9615-A47843D8DA5C}" destId="{51D63FFE-84D9-4AEA-AFB6-56AC9A549999}" srcOrd="4" destOrd="0" parTransId="{2AE2C8A6-F8D5-4C7C-A1A6-630DFF23F1B8}" sibTransId="{BD190BF7-D09A-4A8A-B81D-4ACBA44F3DA3}"/>
    <dgm:cxn modelId="{362D2DB0-1709-4508-BFA3-AC1C863068F2}" type="presOf" srcId="{0705B542-E411-4C42-916D-AC11E2C35A0B}" destId="{352D1F04-0C97-43F5-AA01-F3B36DF8695D}" srcOrd="0" destOrd="0" presId="urn:microsoft.com/office/officeart/2018/2/layout/IconVerticalSolidList"/>
    <dgm:cxn modelId="{D2F281B6-9EB0-4227-8EE9-87434F0FFA8F}" srcId="{6D4F0ED1-1BF7-4D77-9615-A47843D8DA5C}" destId="{DA07B888-A001-4FAF-ABC9-4119056E502B}" srcOrd="5" destOrd="0" parTransId="{1918CDED-232E-4B1C-BD48-FC97E62B57E5}" sibTransId="{EC927253-3AD7-41F8-9EE4-405F0E98ED93}"/>
    <dgm:cxn modelId="{61CEC9BD-9493-4B4A-89C7-59994E58E5CE}" type="presOf" srcId="{6D4F0ED1-1BF7-4D77-9615-A47843D8DA5C}" destId="{66FC0FC3-3751-4D01-A397-90644ADCE0C1}" srcOrd="0" destOrd="0" presId="urn:microsoft.com/office/officeart/2018/2/layout/IconVerticalSolidList"/>
    <dgm:cxn modelId="{84A9E1BF-08A6-4686-82B4-A7FC73B7431D}" type="presOf" srcId="{C4C70C29-FF80-44E4-884F-EA62D9143D7A}" destId="{CC618200-49D4-4177-A3EC-7FC73DA6840C}" srcOrd="0" destOrd="0" presId="urn:microsoft.com/office/officeart/2018/2/layout/IconVerticalSolidList"/>
    <dgm:cxn modelId="{17BBD4E2-BD19-4D08-AF82-AAFD66A38BEC}" type="presParOf" srcId="{66FC0FC3-3751-4D01-A397-90644ADCE0C1}" destId="{057DB5F7-3A24-408B-9426-20AF59461274}" srcOrd="0" destOrd="0" presId="urn:microsoft.com/office/officeart/2018/2/layout/IconVerticalSolidList"/>
    <dgm:cxn modelId="{B86EB5FF-0822-4DED-9153-7D16DA935B22}" type="presParOf" srcId="{057DB5F7-3A24-408B-9426-20AF59461274}" destId="{5E4374AF-0B94-4D8F-9EA5-98D9C0286231}" srcOrd="0" destOrd="0" presId="urn:microsoft.com/office/officeart/2018/2/layout/IconVerticalSolidList"/>
    <dgm:cxn modelId="{0816A168-E5F7-4A5B-A2B0-7AE4B2E3D90C}" type="presParOf" srcId="{057DB5F7-3A24-408B-9426-20AF59461274}" destId="{910FEE19-A72A-450A-8AFC-BAF0129276B4}" srcOrd="1" destOrd="0" presId="urn:microsoft.com/office/officeart/2018/2/layout/IconVerticalSolidList"/>
    <dgm:cxn modelId="{9C1BCE6A-A9D9-4EBC-B9E4-40BD911602C1}" type="presParOf" srcId="{057DB5F7-3A24-408B-9426-20AF59461274}" destId="{939DDF2F-6FD9-447B-94DA-81435DB7086D}" srcOrd="2" destOrd="0" presId="urn:microsoft.com/office/officeart/2018/2/layout/IconVerticalSolidList"/>
    <dgm:cxn modelId="{22B3F20C-F4D0-4EA8-922E-02D793F7ECED}" type="presParOf" srcId="{057DB5F7-3A24-408B-9426-20AF59461274}" destId="{CC618200-49D4-4177-A3EC-7FC73DA6840C}" srcOrd="3" destOrd="0" presId="urn:microsoft.com/office/officeart/2018/2/layout/IconVerticalSolidList"/>
    <dgm:cxn modelId="{85D9D452-5299-468D-A7A3-6E4D319337C4}" type="presParOf" srcId="{66FC0FC3-3751-4D01-A397-90644ADCE0C1}" destId="{776ECA03-3DFF-4C4C-95F1-5712B503960E}" srcOrd="1" destOrd="0" presId="urn:microsoft.com/office/officeart/2018/2/layout/IconVerticalSolidList"/>
    <dgm:cxn modelId="{EC97F21D-BB37-4141-B098-7446D0B656D7}" type="presParOf" srcId="{66FC0FC3-3751-4D01-A397-90644ADCE0C1}" destId="{4E2A84F6-98F8-45EB-AF9F-A211F49B629E}" srcOrd="2" destOrd="0" presId="urn:microsoft.com/office/officeart/2018/2/layout/IconVerticalSolidList"/>
    <dgm:cxn modelId="{AA2834C5-67AE-4A4C-A171-0AF59E507598}" type="presParOf" srcId="{4E2A84F6-98F8-45EB-AF9F-A211F49B629E}" destId="{717F618E-65C8-465C-92DC-B949A4FA6058}" srcOrd="0" destOrd="0" presId="urn:microsoft.com/office/officeart/2018/2/layout/IconVerticalSolidList"/>
    <dgm:cxn modelId="{5203C94B-4DF7-4DC7-BFEC-BAD24E2721CA}" type="presParOf" srcId="{4E2A84F6-98F8-45EB-AF9F-A211F49B629E}" destId="{786ADB5A-FFD1-46AB-9FF6-B5CFDAF994BE}" srcOrd="1" destOrd="0" presId="urn:microsoft.com/office/officeart/2018/2/layout/IconVerticalSolidList"/>
    <dgm:cxn modelId="{D1A7EFFC-47D9-48B6-9825-594607059032}" type="presParOf" srcId="{4E2A84F6-98F8-45EB-AF9F-A211F49B629E}" destId="{CB86875B-25E0-4299-8778-0048131EE1C2}" srcOrd="2" destOrd="0" presId="urn:microsoft.com/office/officeart/2018/2/layout/IconVerticalSolidList"/>
    <dgm:cxn modelId="{FB4181F2-5D01-41BF-B844-B31F36C92B8C}" type="presParOf" srcId="{4E2A84F6-98F8-45EB-AF9F-A211F49B629E}" destId="{8C043EAC-0BE7-467A-91AB-19E12C388DD3}" srcOrd="3" destOrd="0" presId="urn:microsoft.com/office/officeart/2018/2/layout/IconVerticalSolidList"/>
    <dgm:cxn modelId="{CADF28B2-28C4-4311-A416-13963C4312D3}" type="presParOf" srcId="{66FC0FC3-3751-4D01-A397-90644ADCE0C1}" destId="{FC6A0734-0715-469C-B4A1-CD501E217912}" srcOrd="3" destOrd="0" presId="urn:microsoft.com/office/officeart/2018/2/layout/IconVerticalSolidList"/>
    <dgm:cxn modelId="{D03CFC43-1D8A-4CCB-B7D6-F48D94CF3F8A}" type="presParOf" srcId="{66FC0FC3-3751-4D01-A397-90644ADCE0C1}" destId="{B07F7B48-3731-4CE6-A2F2-15A59034C172}" srcOrd="4" destOrd="0" presId="urn:microsoft.com/office/officeart/2018/2/layout/IconVerticalSolidList"/>
    <dgm:cxn modelId="{2E914521-F3BA-45A4-99C9-9A6751A48EBF}" type="presParOf" srcId="{B07F7B48-3731-4CE6-A2F2-15A59034C172}" destId="{2495D739-A85B-41FE-BB67-D68CA4E9EFED}" srcOrd="0" destOrd="0" presId="urn:microsoft.com/office/officeart/2018/2/layout/IconVerticalSolidList"/>
    <dgm:cxn modelId="{2B13BE4F-07AB-484A-8803-77CD8F849092}" type="presParOf" srcId="{B07F7B48-3731-4CE6-A2F2-15A59034C172}" destId="{FD3B433B-4F87-4374-8B7B-0A29A79A8C66}" srcOrd="1" destOrd="0" presId="urn:microsoft.com/office/officeart/2018/2/layout/IconVerticalSolidList"/>
    <dgm:cxn modelId="{179F408B-FB99-42E0-B579-878FD7C3AEAA}" type="presParOf" srcId="{B07F7B48-3731-4CE6-A2F2-15A59034C172}" destId="{221A5C37-D729-4183-9609-F761576E95AC}" srcOrd="2" destOrd="0" presId="urn:microsoft.com/office/officeart/2018/2/layout/IconVerticalSolidList"/>
    <dgm:cxn modelId="{E9A47F75-3394-4DAD-841B-39B06BB4F2FB}" type="presParOf" srcId="{B07F7B48-3731-4CE6-A2F2-15A59034C172}" destId="{B6BB5ADA-8F5B-4B4B-8A6F-6327BA588B46}" srcOrd="3" destOrd="0" presId="urn:microsoft.com/office/officeart/2018/2/layout/IconVerticalSolidList"/>
    <dgm:cxn modelId="{BF4BDD27-2B11-45F2-A06F-4A9CA84A0F5B}" type="presParOf" srcId="{66FC0FC3-3751-4D01-A397-90644ADCE0C1}" destId="{2FBDCEEC-AA8B-4FEA-A8D1-43E8121AA6A8}" srcOrd="5" destOrd="0" presId="urn:microsoft.com/office/officeart/2018/2/layout/IconVerticalSolidList"/>
    <dgm:cxn modelId="{F85E3A7A-88AA-4BFF-AD9D-9385976E16C3}" type="presParOf" srcId="{66FC0FC3-3751-4D01-A397-90644ADCE0C1}" destId="{36130F4A-A04E-4D37-B9D0-451E72891115}" srcOrd="6" destOrd="0" presId="urn:microsoft.com/office/officeart/2018/2/layout/IconVerticalSolidList"/>
    <dgm:cxn modelId="{294800F2-B541-4343-8B24-F1469A67DBE4}" type="presParOf" srcId="{36130F4A-A04E-4D37-B9D0-451E72891115}" destId="{5DE6135E-AEA7-4C51-864F-F47CC2A2B54D}" srcOrd="0" destOrd="0" presId="urn:microsoft.com/office/officeart/2018/2/layout/IconVerticalSolidList"/>
    <dgm:cxn modelId="{88A7067E-AAD1-4251-B05B-4457788397E0}" type="presParOf" srcId="{36130F4A-A04E-4D37-B9D0-451E72891115}" destId="{F7A74BA0-5609-488A-821E-F82516C40985}" srcOrd="1" destOrd="0" presId="urn:microsoft.com/office/officeart/2018/2/layout/IconVerticalSolidList"/>
    <dgm:cxn modelId="{4829F0F3-2B57-42B8-9FAF-82E9B493672D}" type="presParOf" srcId="{36130F4A-A04E-4D37-B9D0-451E72891115}" destId="{31E44328-164E-422D-844E-2312D2909319}" srcOrd="2" destOrd="0" presId="urn:microsoft.com/office/officeart/2018/2/layout/IconVerticalSolidList"/>
    <dgm:cxn modelId="{9F0C952F-7964-454B-89E3-A2C01549E7B2}" type="presParOf" srcId="{36130F4A-A04E-4D37-B9D0-451E72891115}" destId="{352D1F04-0C97-43F5-AA01-F3B36DF8695D}" srcOrd="3" destOrd="0" presId="urn:microsoft.com/office/officeart/2018/2/layout/IconVerticalSolidList"/>
    <dgm:cxn modelId="{30C01964-6F59-4EFB-9D2D-EFC84968275D}" type="presParOf" srcId="{66FC0FC3-3751-4D01-A397-90644ADCE0C1}" destId="{D1FAD0AB-657D-43D5-A081-94BC7BE50D26}" srcOrd="7" destOrd="0" presId="urn:microsoft.com/office/officeart/2018/2/layout/IconVerticalSolidList"/>
    <dgm:cxn modelId="{0E829051-8297-4DE7-BC64-730494D56B77}" type="presParOf" srcId="{66FC0FC3-3751-4D01-A397-90644ADCE0C1}" destId="{30E48FD8-96AE-4219-B52E-A0583E7E503A}" srcOrd="8" destOrd="0" presId="urn:microsoft.com/office/officeart/2018/2/layout/IconVerticalSolidList"/>
    <dgm:cxn modelId="{23FAA8DC-43E4-47A2-BF62-F94E5C609858}" type="presParOf" srcId="{30E48FD8-96AE-4219-B52E-A0583E7E503A}" destId="{300F7C65-F1A9-46A0-92AD-8B850D1FA5F9}" srcOrd="0" destOrd="0" presId="urn:microsoft.com/office/officeart/2018/2/layout/IconVerticalSolidList"/>
    <dgm:cxn modelId="{61B51641-38B8-42D7-8347-FAE0C6C8DA1E}" type="presParOf" srcId="{30E48FD8-96AE-4219-B52E-A0583E7E503A}" destId="{431527C2-8BD9-4B7A-BFF1-7D71F97A7F30}" srcOrd="1" destOrd="0" presId="urn:microsoft.com/office/officeart/2018/2/layout/IconVerticalSolidList"/>
    <dgm:cxn modelId="{9B91DCA8-9C3F-4BF8-9414-3E8D0A924AA1}" type="presParOf" srcId="{30E48FD8-96AE-4219-B52E-A0583E7E503A}" destId="{64FBB6ED-2007-4F23-BF96-4E5F074F9076}" srcOrd="2" destOrd="0" presId="urn:microsoft.com/office/officeart/2018/2/layout/IconVerticalSolidList"/>
    <dgm:cxn modelId="{6B6155A4-7C95-4BC6-A974-A126AB4ABBEF}" type="presParOf" srcId="{30E48FD8-96AE-4219-B52E-A0583E7E503A}" destId="{496D91CD-F3A6-4D66-BE8F-4A39ED3566CB}" srcOrd="3" destOrd="0" presId="urn:microsoft.com/office/officeart/2018/2/layout/IconVerticalSolidList"/>
    <dgm:cxn modelId="{1D178BA1-0BAF-4EE9-A364-8215C0D3E328}" type="presParOf" srcId="{66FC0FC3-3751-4D01-A397-90644ADCE0C1}" destId="{2BA3F8B2-E94B-4F17-BED0-712EFF5EC3D7}" srcOrd="9" destOrd="0" presId="urn:microsoft.com/office/officeart/2018/2/layout/IconVerticalSolidList"/>
    <dgm:cxn modelId="{0F31852E-FF83-4817-A9E4-6D7D87465319}" type="presParOf" srcId="{66FC0FC3-3751-4D01-A397-90644ADCE0C1}" destId="{A04CCD15-1DB8-4A85-9067-86E86F3E10F0}" srcOrd="10" destOrd="0" presId="urn:microsoft.com/office/officeart/2018/2/layout/IconVerticalSolidList"/>
    <dgm:cxn modelId="{BF7956F7-E582-4724-8D82-B8CA9313FCC5}" type="presParOf" srcId="{A04CCD15-1DB8-4A85-9067-86E86F3E10F0}" destId="{2ECD8DBC-91A1-4FCA-85B4-278058B12BFF}" srcOrd="0" destOrd="0" presId="urn:microsoft.com/office/officeart/2018/2/layout/IconVerticalSolidList"/>
    <dgm:cxn modelId="{7B9914DA-1E00-4A76-86A5-2CA5AAF866C4}" type="presParOf" srcId="{A04CCD15-1DB8-4A85-9067-86E86F3E10F0}" destId="{31EF5826-E14A-4C72-B406-5F082E94B21C}" srcOrd="1" destOrd="0" presId="urn:microsoft.com/office/officeart/2018/2/layout/IconVerticalSolidList"/>
    <dgm:cxn modelId="{AE185816-24FB-4FAD-BFF1-ABC9308BB2BD}" type="presParOf" srcId="{A04CCD15-1DB8-4A85-9067-86E86F3E10F0}" destId="{91AD23AF-DD31-4101-AEA0-9B758818BA59}" srcOrd="2" destOrd="0" presId="urn:microsoft.com/office/officeart/2018/2/layout/IconVerticalSolidList"/>
    <dgm:cxn modelId="{B625986D-54CF-467B-B25B-CA0DA69AC8F4}" type="presParOf" srcId="{A04CCD15-1DB8-4A85-9067-86E86F3E10F0}" destId="{18CB1804-54B2-487C-89CB-B75476E9B7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21179-3E8F-4C3C-A5B9-15BC094A6836}" type="doc">
      <dgm:prSet loTypeId="urn:microsoft.com/office/officeart/2005/8/layout/chevron1" loCatId="process" qsTypeId="urn:microsoft.com/office/officeart/2005/8/quickstyle/simple1" qsCatId="simple" csTypeId="urn:microsoft.com/office/officeart/2005/8/colors/accent1_2" csCatId="accent1" phldr="1"/>
      <dgm:spPr/>
    </dgm:pt>
    <dgm:pt modelId="{10935016-2F13-4128-A4EC-D89F380BD03A}">
      <dgm:prSet phldrT="[Text]"/>
      <dgm:spPr/>
      <dgm:t>
        <a:bodyPr/>
        <a:lstStyle/>
        <a:p>
          <a:r>
            <a:rPr lang="en-US" dirty="0"/>
            <a:t>June 2023: CTC Meeting to approve Allocation</a:t>
          </a:r>
        </a:p>
      </dgm:t>
    </dgm:pt>
    <dgm:pt modelId="{A92F1AA8-0E56-40F1-9EDF-355CFA5B4235}" type="parTrans" cxnId="{D857E52E-E40F-4B4D-82BF-B6DB3E6B980A}">
      <dgm:prSet/>
      <dgm:spPr/>
      <dgm:t>
        <a:bodyPr/>
        <a:lstStyle/>
        <a:p>
          <a:endParaRPr lang="en-US"/>
        </a:p>
      </dgm:t>
    </dgm:pt>
    <dgm:pt modelId="{D66370D6-6979-402C-9A4C-AB2116FB5458}" type="sibTrans" cxnId="{D857E52E-E40F-4B4D-82BF-B6DB3E6B980A}">
      <dgm:prSet/>
      <dgm:spPr/>
      <dgm:t>
        <a:bodyPr/>
        <a:lstStyle/>
        <a:p>
          <a:endParaRPr lang="en-US"/>
        </a:p>
      </dgm:t>
    </dgm:pt>
    <dgm:pt modelId="{876093A9-B958-42C7-9C84-D27DD828E6FA}">
      <dgm:prSet phldrT="[Text]"/>
      <dgm:spPr/>
      <dgm:t>
        <a:bodyPr/>
        <a:lstStyle/>
        <a:p>
          <a:r>
            <a:rPr lang="en-US" dirty="0"/>
            <a:t>Dec 2023: Final PG&amp;E Plans</a:t>
          </a:r>
        </a:p>
      </dgm:t>
    </dgm:pt>
    <dgm:pt modelId="{B4C316C6-6D70-46A2-B440-AFA6B9DD237A}" type="parTrans" cxnId="{4D543A62-D34A-4F68-8176-CC3BE21124F6}">
      <dgm:prSet/>
      <dgm:spPr/>
      <dgm:t>
        <a:bodyPr/>
        <a:lstStyle/>
        <a:p>
          <a:endParaRPr lang="en-US"/>
        </a:p>
      </dgm:t>
    </dgm:pt>
    <dgm:pt modelId="{6C9F8E37-4203-48A9-9B86-AA977193A3EE}" type="sibTrans" cxnId="{4D543A62-D34A-4F68-8176-CC3BE21124F6}">
      <dgm:prSet/>
      <dgm:spPr/>
      <dgm:t>
        <a:bodyPr/>
        <a:lstStyle/>
        <a:p>
          <a:endParaRPr lang="en-US"/>
        </a:p>
      </dgm:t>
    </dgm:pt>
    <dgm:pt modelId="{5E5FFB77-D1C8-48F5-B2FC-3043DFB76B4B}">
      <dgm:prSet phldrT="[Text]"/>
      <dgm:spPr/>
      <dgm:t>
        <a:bodyPr/>
        <a:lstStyle/>
        <a:p>
          <a:r>
            <a:rPr lang="en-US" dirty="0"/>
            <a:t>Jan 2024: Right of Way Cert and RTL</a:t>
          </a:r>
        </a:p>
      </dgm:t>
    </dgm:pt>
    <dgm:pt modelId="{430EEDC2-E09B-474F-9635-35A98ECA95EE}" type="parTrans" cxnId="{5FE6E3AD-53D4-46E8-A91E-CE1EA0AB5C5F}">
      <dgm:prSet/>
      <dgm:spPr/>
      <dgm:t>
        <a:bodyPr/>
        <a:lstStyle/>
        <a:p>
          <a:endParaRPr lang="en-US"/>
        </a:p>
      </dgm:t>
    </dgm:pt>
    <dgm:pt modelId="{E7DB71EF-F157-43E0-B947-D088A55BD410}" type="sibTrans" cxnId="{5FE6E3AD-53D4-46E8-A91E-CE1EA0AB5C5F}">
      <dgm:prSet/>
      <dgm:spPr/>
      <dgm:t>
        <a:bodyPr/>
        <a:lstStyle/>
        <a:p>
          <a:endParaRPr lang="en-US"/>
        </a:p>
      </dgm:t>
    </dgm:pt>
    <dgm:pt modelId="{1197E30B-3100-446D-B488-BE03677C2E8B}">
      <dgm:prSet phldrT="[Text]"/>
      <dgm:spPr/>
      <dgm:t>
        <a:bodyPr/>
        <a:lstStyle/>
        <a:p>
          <a:r>
            <a:rPr lang="en-US" dirty="0"/>
            <a:t>April 2024: Advertise Project</a:t>
          </a:r>
        </a:p>
      </dgm:t>
    </dgm:pt>
    <dgm:pt modelId="{AA9CDC7C-5879-4D5A-AA8D-1EEF7218836F}" type="parTrans" cxnId="{CFE4F78A-EFEF-42B8-B3FE-E9712F2EFE0D}">
      <dgm:prSet/>
      <dgm:spPr/>
      <dgm:t>
        <a:bodyPr/>
        <a:lstStyle/>
        <a:p>
          <a:endParaRPr lang="en-US"/>
        </a:p>
      </dgm:t>
    </dgm:pt>
    <dgm:pt modelId="{616A39AD-B665-4110-B56D-3A7874006667}" type="sibTrans" cxnId="{CFE4F78A-EFEF-42B8-B3FE-E9712F2EFE0D}">
      <dgm:prSet/>
      <dgm:spPr/>
      <dgm:t>
        <a:bodyPr/>
        <a:lstStyle/>
        <a:p>
          <a:endParaRPr lang="en-US"/>
        </a:p>
      </dgm:t>
    </dgm:pt>
    <dgm:pt modelId="{32C07C1D-F6BE-4D2F-B7AF-DF0269388BF2}">
      <dgm:prSet phldrT="[Text]"/>
      <dgm:spPr/>
      <dgm:t>
        <a:bodyPr/>
        <a:lstStyle/>
        <a:p>
          <a:r>
            <a:rPr lang="en-US" dirty="0"/>
            <a:t>May 2024: Bids Open</a:t>
          </a:r>
        </a:p>
      </dgm:t>
    </dgm:pt>
    <dgm:pt modelId="{BAF564A0-0948-45B3-8940-B4C61B92C3C8}" type="parTrans" cxnId="{E11EB373-9E38-419A-9F5F-B111212C970B}">
      <dgm:prSet/>
      <dgm:spPr/>
      <dgm:t>
        <a:bodyPr/>
        <a:lstStyle/>
        <a:p>
          <a:endParaRPr lang="en-US"/>
        </a:p>
      </dgm:t>
    </dgm:pt>
    <dgm:pt modelId="{0476DE85-3929-4711-9566-533A54F28944}" type="sibTrans" cxnId="{E11EB373-9E38-419A-9F5F-B111212C970B}">
      <dgm:prSet/>
      <dgm:spPr/>
      <dgm:t>
        <a:bodyPr/>
        <a:lstStyle/>
        <a:p>
          <a:endParaRPr lang="en-US"/>
        </a:p>
      </dgm:t>
    </dgm:pt>
    <dgm:pt modelId="{F13948EF-0EAD-4CE3-B597-7B194E8FC00E}">
      <dgm:prSet phldrT="[Text]"/>
      <dgm:spPr/>
      <dgm:t>
        <a:bodyPr/>
        <a:lstStyle/>
        <a:p>
          <a:r>
            <a:rPr lang="en-US" dirty="0"/>
            <a:t>June 2024: Contract Award</a:t>
          </a:r>
        </a:p>
      </dgm:t>
    </dgm:pt>
    <dgm:pt modelId="{FCD8E89A-FC0B-4C35-A767-877CD7ECCBFF}" type="parTrans" cxnId="{0A20FB87-5A9D-47F8-8623-88812A536A09}">
      <dgm:prSet/>
      <dgm:spPr/>
      <dgm:t>
        <a:bodyPr/>
        <a:lstStyle/>
        <a:p>
          <a:endParaRPr lang="en-US"/>
        </a:p>
      </dgm:t>
    </dgm:pt>
    <dgm:pt modelId="{96C7A10F-749A-4B4E-A93A-502F4B08196B}" type="sibTrans" cxnId="{0A20FB87-5A9D-47F8-8623-88812A536A09}">
      <dgm:prSet/>
      <dgm:spPr/>
      <dgm:t>
        <a:bodyPr/>
        <a:lstStyle/>
        <a:p>
          <a:endParaRPr lang="en-US"/>
        </a:p>
      </dgm:t>
    </dgm:pt>
    <dgm:pt modelId="{F6109185-EB37-452B-8C37-1E02DA0F32CB}" type="pres">
      <dgm:prSet presAssocID="{B8A21179-3E8F-4C3C-A5B9-15BC094A6836}" presName="Name0" presStyleCnt="0">
        <dgm:presLayoutVars>
          <dgm:dir/>
          <dgm:animLvl val="lvl"/>
          <dgm:resizeHandles val="exact"/>
        </dgm:presLayoutVars>
      </dgm:prSet>
      <dgm:spPr/>
    </dgm:pt>
    <dgm:pt modelId="{5AB0EBFF-9E7A-4DEF-9880-0F8897796FDB}" type="pres">
      <dgm:prSet presAssocID="{10935016-2F13-4128-A4EC-D89F380BD03A}" presName="parTxOnly" presStyleLbl="node1" presStyleIdx="0" presStyleCnt="6" custLinFactY="115857" custLinFactNeighborX="60338" custLinFactNeighborY="200000">
        <dgm:presLayoutVars>
          <dgm:chMax val="0"/>
          <dgm:chPref val="0"/>
          <dgm:bulletEnabled val="1"/>
        </dgm:presLayoutVars>
      </dgm:prSet>
      <dgm:spPr/>
    </dgm:pt>
    <dgm:pt modelId="{14B44CEF-D390-4ECD-86BB-34AC6F037E7E}" type="pres">
      <dgm:prSet presAssocID="{D66370D6-6979-402C-9A4C-AB2116FB5458}" presName="parTxOnlySpace" presStyleCnt="0"/>
      <dgm:spPr/>
    </dgm:pt>
    <dgm:pt modelId="{3BF3C8F1-F65B-4345-A084-77C3C5E87CF7}" type="pres">
      <dgm:prSet presAssocID="{876093A9-B958-42C7-9C84-D27DD828E6FA}" presName="parTxOnly" presStyleLbl="node1" presStyleIdx="1" presStyleCnt="6" custScaleX="90192" custLinFactY="115857" custLinFactNeighborX="-39729" custLinFactNeighborY="200000">
        <dgm:presLayoutVars>
          <dgm:chMax val="0"/>
          <dgm:chPref val="0"/>
          <dgm:bulletEnabled val="1"/>
        </dgm:presLayoutVars>
      </dgm:prSet>
      <dgm:spPr/>
    </dgm:pt>
    <dgm:pt modelId="{696F71BB-6CEA-40F3-A73F-A50201CE3289}" type="pres">
      <dgm:prSet presAssocID="{6C9F8E37-4203-48A9-9B86-AA977193A3EE}" presName="parTxOnlySpace" presStyleCnt="0"/>
      <dgm:spPr/>
    </dgm:pt>
    <dgm:pt modelId="{6D34DE9B-9A3E-423B-A19F-1D1AA804EBDA}" type="pres">
      <dgm:prSet presAssocID="{5E5FFB77-D1C8-48F5-B2FC-3043DFB76B4B}" presName="parTxOnly" presStyleLbl="node1" presStyleIdx="2" presStyleCnt="6" custLinFactX="-1433" custLinFactY="115857" custLinFactNeighborX="-100000" custLinFactNeighborY="200000">
        <dgm:presLayoutVars>
          <dgm:chMax val="0"/>
          <dgm:chPref val="0"/>
          <dgm:bulletEnabled val="1"/>
        </dgm:presLayoutVars>
      </dgm:prSet>
      <dgm:spPr/>
    </dgm:pt>
    <dgm:pt modelId="{0D1A868F-171E-4A55-85AF-69A74171DCBF}" type="pres">
      <dgm:prSet presAssocID="{E7DB71EF-F157-43E0-B947-D088A55BD410}" presName="parTxOnlySpace" presStyleCnt="0"/>
      <dgm:spPr/>
    </dgm:pt>
    <dgm:pt modelId="{C6843C6B-A39A-4645-A77F-EC4CB7EEBA57}" type="pres">
      <dgm:prSet presAssocID="{1197E30B-3100-446D-B488-BE03677C2E8B}" presName="parTxOnly" presStyleLbl="node1" presStyleIdx="3" presStyleCnt="6" custLinFactX="-11943" custLinFactY="115857" custLinFactNeighborX="-100000" custLinFactNeighborY="200000">
        <dgm:presLayoutVars>
          <dgm:chMax val="0"/>
          <dgm:chPref val="0"/>
          <dgm:bulletEnabled val="1"/>
        </dgm:presLayoutVars>
      </dgm:prSet>
      <dgm:spPr/>
    </dgm:pt>
    <dgm:pt modelId="{144B6C46-BA56-42B2-B809-F6A67E6CC7DA}" type="pres">
      <dgm:prSet presAssocID="{616A39AD-B665-4110-B56D-3A7874006667}" presName="parTxOnlySpace" presStyleCnt="0"/>
      <dgm:spPr/>
    </dgm:pt>
    <dgm:pt modelId="{97187F7E-3610-40A1-B2E9-C67381FC0382}" type="pres">
      <dgm:prSet presAssocID="{32C07C1D-F6BE-4D2F-B7AF-DF0269388BF2}" presName="parTxOnly" presStyleLbl="node1" presStyleIdx="4" presStyleCnt="6" custLinFactX="-23465" custLinFactY="115857" custLinFactNeighborX="-100000" custLinFactNeighborY="200000">
        <dgm:presLayoutVars>
          <dgm:chMax val="0"/>
          <dgm:chPref val="0"/>
          <dgm:bulletEnabled val="1"/>
        </dgm:presLayoutVars>
      </dgm:prSet>
      <dgm:spPr/>
    </dgm:pt>
    <dgm:pt modelId="{3FF1B7A4-1D2E-42DB-9088-3E557BF50DEF}" type="pres">
      <dgm:prSet presAssocID="{0476DE85-3929-4711-9566-533A54F28944}" presName="parTxOnlySpace" presStyleCnt="0"/>
      <dgm:spPr/>
    </dgm:pt>
    <dgm:pt modelId="{C8FBA231-9315-49F8-BFFD-FD5A2D0AAA04}" type="pres">
      <dgm:prSet presAssocID="{F13948EF-0EAD-4CE3-B597-7B194E8FC00E}" presName="parTxOnly" presStyleLbl="node1" presStyleIdx="5" presStyleCnt="6" custLinFactX="-33820" custLinFactY="115857" custLinFactNeighborX="-100000" custLinFactNeighborY="200000">
        <dgm:presLayoutVars>
          <dgm:chMax val="0"/>
          <dgm:chPref val="0"/>
          <dgm:bulletEnabled val="1"/>
        </dgm:presLayoutVars>
      </dgm:prSet>
      <dgm:spPr/>
    </dgm:pt>
  </dgm:ptLst>
  <dgm:cxnLst>
    <dgm:cxn modelId="{C5421812-0C0F-43DC-83D1-1CF9E69F8D7D}" type="presOf" srcId="{10935016-2F13-4128-A4EC-D89F380BD03A}" destId="{5AB0EBFF-9E7A-4DEF-9880-0F8897796FDB}" srcOrd="0" destOrd="0" presId="urn:microsoft.com/office/officeart/2005/8/layout/chevron1"/>
    <dgm:cxn modelId="{D857E52E-E40F-4B4D-82BF-B6DB3E6B980A}" srcId="{B8A21179-3E8F-4C3C-A5B9-15BC094A6836}" destId="{10935016-2F13-4128-A4EC-D89F380BD03A}" srcOrd="0" destOrd="0" parTransId="{A92F1AA8-0E56-40F1-9EDF-355CFA5B4235}" sibTransId="{D66370D6-6979-402C-9A4C-AB2116FB5458}"/>
    <dgm:cxn modelId="{38FB993C-0D1B-40EE-9C67-6391A9ECF8D6}" type="presOf" srcId="{B8A21179-3E8F-4C3C-A5B9-15BC094A6836}" destId="{F6109185-EB37-452B-8C37-1E02DA0F32CB}" srcOrd="0" destOrd="0" presId="urn:microsoft.com/office/officeart/2005/8/layout/chevron1"/>
    <dgm:cxn modelId="{4D543A62-D34A-4F68-8176-CC3BE21124F6}" srcId="{B8A21179-3E8F-4C3C-A5B9-15BC094A6836}" destId="{876093A9-B958-42C7-9C84-D27DD828E6FA}" srcOrd="1" destOrd="0" parTransId="{B4C316C6-6D70-46A2-B440-AFA6B9DD237A}" sibTransId="{6C9F8E37-4203-48A9-9B86-AA977193A3EE}"/>
    <dgm:cxn modelId="{E11EB373-9E38-419A-9F5F-B111212C970B}" srcId="{B8A21179-3E8F-4C3C-A5B9-15BC094A6836}" destId="{32C07C1D-F6BE-4D2F-B7AF-DF0269388BF2}" srcOrd="4" destOrd="0" parTransId="{BAF564A0-0948-45B3-8940-B4C61B92C3C8}" sibTransId="{0476DE85-3929-4711-9566-533A54F28944}"/>
    <dgm:cxn modelId="{21EABB7F-3C14-4224-AB02-77BEA7929E09}" type="presOf" srcId="{876093A9-B958-42C7-9C84-D27DD828E6FA}" destId="{3BF3C8F1-F65B-4345-A084-77C3C5E87CF7}" srcOrd="0" destOrd="0" presId="urn:microsoft.com/office/officeart/2005/8/layout/chevron1"/>
    <dgm:cxn modelId="{73487982-0625-40CE-BC70-646FA85686E2}" type="presOf" srcId="{1197E30B-3100-446D-B488-BE03677C2E8B}" destId="{C6843C6B-A39A-4645-A77F-EC4CB7EEBA57}" srcOrd="0" destOrd="0" presId="urn:microsoft.com/office/officeart/2005/8/layout/chevron1"/>
    <dgm:cxn modelId="{0A20FB87-5A9D-47F8-8623-88812A536A09}" srcId="{B8A21179-3E8F-4C3C-A5B9-15BC094A6836}" destId="{F13948EF-0EAD-4CE3-B597-7B194E8FC00E}" srcOrd="5" destOrd="0" parTransId="{FCD8E89A-FC0B-4C35-A767-877CD7ECCBFF}" sibTransId="{96C7A10F-749A-4B4E-A93A-502F4B08196B}"/>
    <dgm:cxn modelId="{CFE4F78A-EFEF-42B8-B3FE-E9712F2EFE0D}" srcId="{B8A21179-3E8F-4C3C-A5B9-15BC094A6836}" destId="{1197E30B-3100-446D-B488-BE03677C2E8B}" srcOrd="3" destOrd="0" parTransId="{AA9CDC7C-5879-4D5A-AA8D-1EEF7218836F}" sibTransId="{616A39AD-B665-4110-B56D-3A7874006667}"/>
    <dgm:cxn modelId="{4571628F-B94D-43FC-B5C4-305A87DFB8F1}" type="presOf" srcId="{F13948EF-0EAD-4CE3-B597-7B194E8FC00E}" destId="{C8FBA231-9315-49F8-BFFD-FD5A2D0AAA04}" srcOrd="0" destOrd="0" presId="urn:microsoft.com/office/officeart/2005/8/layout/chevron1"/>
    <dgm:cxn modelId="{5FE6E3AD-53D4-46E8-A91E-CE1EA0AB5C5F}" srcId="{B8A21179-3E8F-4C3C-A5B9-15BC094A6836}" destId="{5E5FFB77-D1C8-48F5-B2FC-3043DFB76B4B}" srcOrd="2" destOrd="0" parTransId="{430EEDC2-E09B-474F-9635-35A98ECA95EE}" sibTransId="{E7DB71EF-F157-43E0-B947-D088A55BD410}"/>
    <dgm:cxn modelId="{081AEDE8-E25B-491F-B185-18EA4F7FE505}" type="presOf" srcId="{32C07C1D-F6BE-4D2F-B7AF-DF0269388BF2}" destId="{97187F7E-3610-40A1-B2E9-C67381FC0382}" srcOrd="0" destOrd="0" presId="urn:microsoft.com/office/officeart/2005/8/layout/chevron1"/>
    <dgm:cxn modelId="{26572AEB-B1A6-47A0-AA62-9030207277D5}" type="presOf" srcId="{5E5FFB77-D1C8-48F5-B2FC-3043DFB76B4B}" destId="{6D34DE9B-9A3E-423B-A19F-1D1AA804EBDA}" srcOrd="0" destOrd="0" presId="urn:microsoft.com/office/officeart/2005/8/layout/chevron1"/>
    <dgm:cxn modelId="{4DF11047-09D8-4B64-96A9-E84783C269E6}" type="presParOf" srcId="{F6109185-EB37-452B-8C37-1E02DA0F32CB}" destId="{5AB0EBFF-9E7A-4DEF-9880-0F8897796FDB}" srcOrd="0" destOrd="0" presId="urn:microsoft.com/office/officeart/2005/8/layout/chevron1"/>
    <dgm:cxn modelId="{A521D0F8-46FF-4677-A40C-8E139DAB6411}" type="presParOf" srcId="{F6109185-EB37-452B-8C37-1E02DA0F32CB}" destId="{14B44CEF-D390-4ECD-86BB-34AC6F037E7E}" srcOrd="1" destOrd="0" presId="urn:microsoft.com/office/officeart/2005/8/layout/chevron1"/>
    <dgm:cxn modelId="{E2BD08C4-18EF-4263-9540-88D84B578876}" type="presParOf" srcId="{F6109185-EB37-452B-8C37-1E02DA0F32CB}" destId="{3BF3C8F1-F65B-4345-A084-77C3C5E87CF7}" srcOrd="2" destOrd="0" presId="urn:microsoft.com/office/officeart/2005/8/layout/chevron1"/>
    <dgm:cxn modelId="{FC804496-1E91-4A98-964C-31CFE64C6C19}" type="presParOf" srcId="{F6109185-EB37-452B-8C37-1E02DA0F32CB}" destId="{696F71BB-6CEA-40F3-A73F-A50201CE3289}" srcOrd="3" destOrd="0" presId="urn:microsoft.com/office/officeart/2005/8/layout/chevron1"/>
    <dgm:cxn modelId="{D5FE79AD-1134-49F0-9D76-83A404D7CB29}" type="presParOf" srcId="{F6109185-EB37-452B-8C37-1E02DA0F32CB}" destId="{6D34DE9B-9A3E-423B-A19F-1D1AA804EBDA}" srcOrd="4" destOrd="0" presId="urn:microsoft.com/office/officeart/2005/8/layout/chevron1"/>
    <dgm:cxn modelId="{236A53D3-893B-469C-A6BD-4E9370CCAA0B}" type="presParOf" srcId="{F6109185-EB37-452B-8C37-1E02DA0F32CB}" destId="{0D1A868F-171E-4A55-85AF-69A74171DCBF}" srcOrd="5" destOrd="0" presId="urn:microsoft.com/office/officeart/2005/8/layout/chevron1"/>
    <dgm:cxn modelId="{D12B01B7-36A9-4CE1-8D27-5BC6E3A82D43}" type="presParOf" srcId="{F6109185-EB37-452B-8C37-1E02DA0F32CB}" destId="{C6843C6B-A39A-4645-A77F-EC4CB7EEBA57}" srcOrd="6" destOrd="0" presId="urn:microsoft.com/office/officeart/2005/8/layout/chevron1"/>
    <dgm:cxn modelId="{E244145F-EDFD-491D-B4BB-9E7F661062FD}" type="presParOf" srcId="{F6109185-EB37-452B-8C37-1E02DA0F32CB}" destId="{144B6C46-BA56-42B2-B809-F6A67E6CC7DA}" srcOrd="7" destOrd="0" presId="urn:microsoft.com/office/officeart/2005/8/layout/chevron1"/>
    <dgm:cxn modelId="{D9EDA085-03E9-4596-9387-8DA74B7C533B}" type="presParOf" srcId="{F6109185-EB37-452B-8C37-1E02DA0F32CB}" destId="{97187F7E-3610-40A1-B2E9-C67381FC0382}" srcOrd="8" destOrd="0" presId="urn:microsoft.com/office/officeart/2005/8/layout/chevron1"/>
    <dgm:cxn modelId="{F40454B2-180F-4169-B294-6CED3D943C32}" type="presParOf" srcId="{F6109185-EB37-452B-8C37-1E02DA0F32CB}" destId="{3FF1B7A4-1D2E-42DB-9088-3E557BF50DEF}" srcOrd="9" destOrd="0" presId="urn:microsoft.com/office/officeart/2005/8/layout/chevron1"/>
    <dgm:cxn modelId="{DFE1DDDC-5C42-4692-9A60-F1FD794701FD}" type="presParOf" srcId="{F6109185-EB37-452B-8C37-1E02DA0F32CB}" destId="{C8FBA231-9315-49F8-BFFD-FD5A2D0AAA04}"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374AF-0B94-4D8F-9EA5-98D9C0286231}">
      <dsp:nvSpPr>
        <dsp:cNvPr id="0" name=""/>
        <dsp:cNvSpPr/>
      </dsp:nvSpPr>
      <dsp:spPr>
        <a:xfrm>
          <a:off x="0" y="1901"/>
          <a:ext cx="6301601" cy="8103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FEE19-A72A-450A-8AFC-BAF0129276B4}">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618200-49D4-4177-A3EC-7FC73DA6840C}">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dirty="0"/>
            <a:t>Legislation needed for take of fully protected Santa Cruz Long Toed Salamander</a:t>
          </a:r>
        </a:p>
      </dsp:txBody>
      <dsp:txXfrm>
        <a:off x="935949" y="1901"/>
        <a:ext cx="5365651" cy="810345"/>
      </dsp:txXfrm>
    </dsp:sp>
    <dsp:sp modelId="{717F618E-65C8-465C-92DC-B949A4FA6058}">
      <dsp:nvSpPr>
        <dsp:cNvPr id="0" name=""/>
        <dsp:cNvSpPr/>
      </dsp:nvSpPr>
      <dsp:spPr>
        <a:xfrm>
          <a:off x="0" y="1014833"/>
          <a:ext cx="6301601" cy="8103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ADB5A-FFD1-46AB-9FF6-B5CFDAF994BE}">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43EAC-0BE7-467A-91AB-19E12C388DD3}">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New Route Adoption and Freeway Agreement needed between Caltrans and the County</a:t>
          </a:r>
        </a:p>
      </dsp:txBody>
      <dsp:txXfrm>
        <a:off x="935949" y="1014833"/>
        <a:ext cx="5365651" cy="810345"/>
      </dsp:txXfrm>
    </dsp:sp>
    <dsp:sp modelId="{2495D739-A85B-41FE-BB67-D68CA4E9EFED}">
      <dsp:nvSpPr>
        <dsp:cNvPr id="0" name=""/>
        <dsp:cNvSpPr/>
      </dsp:nvSpPr>
      <dsp:spPr>
        <a:xfrm>
          <a:off x="0" y="2027765"/>
          <a:ext cx="6301601" cy="8103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3B433B-4F87-4374-8B7B-0A29A79A8C66}">
      <dsp:nvSpPr>
        <dsp:cNvPr id="0" name=""/>
        <dsp:cNvSpPr/>
      </dsp:nvSpPr>
      <dsp:spPr>
        <a:xfrm>
          <a:off x="245129" y="2210093"/>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B5ADA-8F5B-4B4B-8A6F-6327BA588B46}">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Working with Coastal Commission on Coastal Development Permit</a:t>
          </a:r>
        </a:p>
      </dsp:txBody>
      <dsp:txXfrm>
        <a:off x="935949" y="2027765"/>
        <a:ext cx="5365651" cy="810345"/>
      </dsp:txXfrm>
    </dsp:sp>
    <dsp:sp modelId="{5DE6135E-AEA7-4C51-864F-F47CC2A2B54D}">
      <dsp:nvSpPr>
        <dsp:cNvPr id="0" name=""/>
        <dsp:cNvSpPr/>
      </dsp:nvSpPr>
      <dsp:spPr>
        <a:xfrm>
          <a:off x="0" y="3040697"/>
          <a:ext cx="6301601" cy="8103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74BA0-5609-488A-821E-F82516C40985}">
      <dsp:nvSpPr>
        <dsp:cNvPr id="0" name=""/>
        <dsp:cNvSpPr/>
      </dsp:nvSpPr>
      <dsp:spPr>
        <a:xfrm>
          <a:off x="245129" y="3223025"/>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2D1F04-0C97-43F5-AA01-F3B36DF8695D}">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Finding properties for Agriculture, Wetland, Species mitigation</a:t>
          </a:r>
        </a:p>
      </dsp:txBody>
      <dsp:txXfrm>
        <a:off x="935949" y="3040697"/>
        <a:ext cx="5365651" cy="810345"/>
      </dsp:txXfrm>
    </dsp:sp>
    <dsp:sp modelId="{300F7C65-F1A9-46A0-92AD-8B850D1FA5F9}">
      <dsp:nvSpPr>
        <dsp:cNvPr id="0" name=""/>
        <dsp:cNvSpPr/>
      </dsp:nvSpPr>
      <dsp:spPr>
        <a:xfrm>
          <a:off x="0" y="4053629"/>
          <a:ext cx="6301601" cy="81034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527C2-8BD9-4B7A-BFF1-7D71F97A7F30}">
      <dsp:nvSpPr>
        <dsp:cNvPr id="0" name=""/>
        <dsp:cNvSpPr/>
      </dsp:nvSpPr>
      <dsp:spPr>
        <a:xfrm>
          <a:off x="245129" y="4235957"/>
          <a:ext cx="445690" cy="44569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D91CD-F3A6-4D66-BE8F-4A39ED3566CB}">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dirty="0"/>
            <a:t>Utility relocation still pending</a:t>
          </a:r>
        </a:p>
      </dsp:txBody>
      <dsp:txXfrm>
        <a:off x="935949" y="4053629"/>
        <a:ext cx="5365651" cy="810345"/>
      </dsp:txXfrm>
    </dsp:sp>
    <dsp:sp modelId="{2ECD8DBC-91A1-4FCA-85B4-278058B12BFF}">
      <dsp:nvSpPr>
        <dsp:cNvPr id="0" name=""/>
        <dsp:cNvSpPr/>
      </dsp:nvSpPr>
      <dsp:spPr>
        <a:xfrm>
          <a:off x="0" y="5066561"/>
          <a:ext cx="6301601" cy="8103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F5826-E14A-4C72-B406-5F082E94B21C}">
      <dsp:nvSpPr>
        <dsp:cNvPr id="0" name=""/>
        <dsp:cNvSpPr/>
      </dsp:nvSpPr>
      <dsp:spPr>
        <a:xfrm>
          <a:off x="245129" y="5248889"/>
          <a:ext cx="445690" cy="4456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CB1804-54B2-487C-89CB-B75476E9B78E}">
      <dsp:nvSpPr>
        <dsp:cNvPr id="0" name=""/>
        <dsp:cNvSpPr/>
      </dsp:nvSpPr>
      <dsp:spPr>
        <a:xfrm>
          <a:off x="935949" y="506656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Rising construction prices</a:t>
          </a:r>
        </a:p>
      </dsp:txBody>
      <dsp:txXfrm>
        <a:off x="935949" y="5066561"/>
        <a:ext cx="5365651" cy="810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0EBFF-9E7A-4DEF-9880-0F8897796FDB}">
      <dsp:nvSpPr>
        <dsp:cNvPr id="0" name=""/>
        <dsp:cNvSpPr/>
      </dsp:nvSpPr>
      <dsp:spPr>
        <a:xfrm>
          <a:off x="100552" y="4455855"/>
          <a:ext cx="1642350" cy="6569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June 2023: CTC Meeting to approve Allocation</a:t>
          </a:r>
        </a:p>
      </dsp:txBody>
      <dsp:txXfrm>
        <a:off x="429022" y="4455855"/>
        <a:ext cx="985410" cy="656940"/>
      </dsp:txXfrm>
    </dsp:sp>
    <dsp:sp modelId="{3BF3C8F1-F65B-4345-A084-77C3C5E87CF7}">
      <dsp:nvSpPr>
        <dsp:cNvPr id="0" name=""/>
        <dsp:cNvSpPr/>
      </dsp:nvSpPr>
      <dsp:spPr>
        <a:xfrm>
          <a:off x="1414323" y="4455855"/>
          <a:ext cx="1481268" cy="6569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Dec 2023: Final PG&amp;E Plans</a:t>
          </a:r>
        </a:p>
      </dsp:txBody>
      <dsp:txXfrm>
        <a:off x="1742793" y="4455855"/>
        <a:ext cx="824328" cy="656940"/>
      </dsp:txXfrm>
    </dsp:sp>
    <dsp:sp modelId="{6D34DE9B-9A3E-423B-A19F-1D1AA804EBDA}">
      <dsp:nvSpPr>
        <dsp:cNvPr id="0" name=""/>
        <dsp:cNvSpPr/>
      </dsp:nvSpPr>
      <dsp:spPr>
        <a:xfrm>
          <a:off x="2608836" y="4455855"/>
          <a:ext cx="1642350" cy="6569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Jan 2024: Right of Way Cert and RTL</a:t>
          </a:r>
        </a:p>
      </dsp:txBody>
      <dsp:txXfrm>
        <a:off x="2937306" y="4455855"/>
        <a:ext cx="985410" cy="656940"/>
      </dsp:txXfrm>
    </dsp:sp>
    <dsp:sp modelId="{C6843C6B-A39A-4645-A77F-EC4CB7EEBA57}">
      <dsp:nvSpPr>
        <dsp:cNvPr id="0" name=""/>
        <dsp:cNvSpPr/>
      </dsp:nvSpPr>
      <dsp:spPr>
        <a:xfrm>
          <a:off x="3914340" y="4455855"/>
          <a:ext cx="1642350" cy="6569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April 2024: Advertise Project</a:t>
          </a:r>
        </a:p>
      </dsp:txBody>
      <dsp:txXfrm>
        <a:off x="4242810" y="4455855"/>
        <a:ext cx="985410" cy="656940"/>
      </dsp:txXfrm>
    </dsp:sp>
    <dsp:sp modelId="{97187F7E-3610-40A1-B2E9-C67381FC0382}">
      <dsp:nvSpPr>
        <dsp:cNvPr id="0" name=""/>
        <dsp:cNvSpPr/>
      </dsp:nvSpPr>
      <dsp:spPr>
        <a:xfrm>
          <a:off x="5203224" y="4455855"/>
          <a:ext cx="1642350" cy="6569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May 2024: Bids Open</a:t>
          </a:r>
        </a:p>
      </dsp:txBody>
      <dsp:txXfrm>
        <a:off x="5531694" y="4455855"/>
        <a:ext cx="985410" cy="656940"/>
      </dsp:txXfrm>
    </dsp:sp>
    <dsp:sp modelId="{C8FBA231-9315-49F8-BFFD-FD5A2D0AAA04}">
      <dsp:nvSpPr>
        <dsp:cNvPr id="0" name=""/>
        <dsp:cNvSpPr/>
      </dsp:nvSpPr>
      <dsp:spPr>
        <a:xfrm>
          <a:off x="6511274" y="4455855"/>
          <a:ext cx="1642350" cy="6569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June 2024: Contract Award</a:t>
          </a:r>
        </a:p>
      </dsp:txBody>
      <dsp:txXfrm>
        <a:off x="6839744" y="4455855"/>
        <a:ext cx="985410" cy="6569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EA0DB-E2B8-4EE3-925F-1DFEFF76FE60}"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B24E1-B239-484B-973A-9FE1E00EE7E5}" type="slidenum">
              <a:rPr lang="en-US" smtClean="0"/>
              <a:t>‹#›</a:t>
            </a:fld>
            <a:endParaRPr lang="en-US"/>
          </a:p>
        </p:txBody>
      </p:sp>
    </p:spTree>
    <p:extLst>
      <p:ext uri="{BB962C8B-B14F-4D97-AF65-F5344CB8AC3E}">
        <p14:creationId xmlns:p14="http://schemas.microsoft.com/office/powerpoint/2010/main" val="8214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4B24E1-B239-484B-973A-9FE1E00EE7E5}" type="slidenum">
              <a:rPr lang="en-US" smtClean="0"/>
              <a:t>1</a:t>
            </a:fld>
            <a:endParaRPr lang="en-US"/>
          </a:p>
        </p:txBody>
      </p:sp>
    </p:spTree>
    <p:extLst>
      <p:ext uri="{BB962C8B-B14F-4D97-AF65-F5344CB8AC3E}">
        <p14:creationId xmlns:p14="http://schemas.microsoft.com/office/powerpoint/2010/main" val="259123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Project Description from the meeting agenda:</a:t>
            </a:r>
          </a:p>
          <a:p>
            <a:r>
              <a:rPr lang="en-US" dirty="0"/>
              <a:t>Coastal Development Permit to allow three roundabouts as Phase I of the State Route 156 Interchange project to replace the existing Castroville Boulevard signalized intersection.  These roundabouts will connect SR 156 with Castroville Boulevard.  The project will also provide a new Class 1 mixed use bicycle and pedestrian path, driveways and on and off ramps associated with the three new roundabout structures. </a:t>
            </a:r>
          </a:p>
          <a:p>
            <a:endParaRPr lang="en-US" dirty="0"/>
          </a:p>
          <a:p>
            <a:endParaRPr lang="en-US" dirty="0"/>
          </a:p>
          <a:p>
            <a:r>
              <a:rPr lang="en-US" u="sng" dirty="0"/>
              <a:t>Project Description from the CDP application:</a:t>
            </a:r>
          </a:p>
          <a:p>
            <a:r>
              <a:rPr lang="en-US" sz="1200" b="0" kern="1200" dirty="0">
                <a:solidFill>
                  <a:schemeClr val="tx1"/>
                </a:solidFill>
                <a:effectLst/>
                <a:latin typeface="+mn-lt"/>
                <a:ea typeface="+mn-ea"/>
                <a:cs typeface="+mn-cs"/>
              </a:rPr>
              <a:t>The proposed project will construct a series of three roundabouts to replace the existing Castroville Boulevard signalized intersection. Roundabouts one and two will be connected by an overcrossing above the existing State Route (SR) 156. Roundabouts two and three will be connected by a new road running north/south connecting Castroville Boulevard with SR 156. The project will also work to provide a new Class I mixed use bicycle and pedestrian path, driveways, and on and off ramps associated with the tree new roundabout structures. The project will be constructed in a series of eight stages to ensure there is public access to the high school and community adjacent to the project. The project has the potential to impact Coastal Scrub, riparian habitat, wetlands, California tiger salamander, Santa Cruz long-ted salamander, the California red-legged frog. Removal of eucalyptus, pine, and oak trees is anticipated at two locations on the project site with additional impacts to arroyo willow trees expected near the Santa Cruz long-toed salamander pond. The project also anticipates impacts to approximately 23 acres of farmland. Mitigation plans will be developed to address both coastal agricultural/farmland impacts and coastal biological resource impacts.</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374B24E1-B239-484B-973A-9FE1E00EE7E5}" type="slidenum">
              <a:rPr lang="en-US" smtClean="0"/>
              <a:t>3</a:t>
            </a:fld>
            <a:endParaRPr lang="en-US"/>
          </a:p>
        </p:txBody>
      </p:sp>
    </p:spTree>
    <p:extLst>
      <p:ext uri="{BB962C8B-B14F-4D97-AF65-F5344CB8AC3E}">
        <p14:creationId xmlns:p14="http://schemas.microsoft.com/office/powerpoint/2010/main" val="171263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ED18-EBAF-4305-B470-3BFFF2111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57B9EE-940D-4D3D-B6B5-71486E7EC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24A705-074A-43F3-B64C-2F145D0E910B}"/>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5" name="Footer Placeholder 4">
            <a:extLst>
              <a:ext uri="{FF2B5EF4-FFF2-40B4-BE49-F238E27FC236}">
                <a16:creationId xmlns:a16="http://schemas.microsoft.com/office/drawing/2014/main" id="{8928ADF4-D03E-4525-822E-408508A66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C0179-F540-4580-80EE-C53DE9F02FB6}"/>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307874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7D88-4DB2-4DD7-857F-1F7164A95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14C32A-E109-428F-9B5E-3136626DA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79698-181C-4D1D-BEDA-45B464A4B56C}"/>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5" name="Footer Placeholder 4">
            <a:extLst>
              <a:ext uri="{FF2B5EF4-FFF2-40B4-BE49-F238E27FC236}">
                <a16:creationId xmlns:a16="http://schemas.microsoft.com/office/drawing/2014/main" id="{1B6E61B7-1F0D-4D2F-A41A-57F6F4032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D5FEF-EA0F-44FA-A14D-E26F447A5703}"/>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72953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78EE0-0975-45CD-97FB-F86CFC500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D0E5F-C3AF-41DC-8C19-9AE517B3C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4B610-8ECA-420E-9421-9E0C71E0EB38}"/>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5" name="Footer Placeholder 4">
            <a:extLst>
              <a:ext uri="{FF2B5EF4-FFF2-40B4-BE49-F238E27FC236}">
                <a16:creationId xmlns:a16="http://schemas.microsoft.com/office/drawing/2014/main" id="{804CF4AC-4EC1-4D7B-BB52-9FAB02E27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38E49-CB5F-47F5-8DD7-C593445C5154}"/>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74587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31BC-6DD5-4BAF-BDED-35332029E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1B0D5-C017-466A-8FA5-1DF0B5D25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BF0F4-8B99-49D2-86DF-A70BF9044772}"/>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5" name="Footer Placeholder 4">
            <a:extLst>
              <a:ext uri="{FF2B5EF4-FFF2-40B4-BE49-F238E27FC236}">
                <a16:creationId xmlns:a16="http://schemas.microsoft.com/office/drawing/2014/main" id="{A16B08C0-FCD6-474A-B6CD-689F41D5C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40974-902F-4FD8-844E-FB9438C4CFA7}"/>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61983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8C99-2A11-4859-A887-7611B72280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716C2-1E18-4EA4-AC94-95DAE7DC4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546AA0-396B-4970-AE0E-9F65247405FD}"/>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5" name="Footer Placeholder 4">
            <a:extLst>
              <a:ext uri="{FF2B5EF4-FFF2-40B4-BE49-F238E27FC236}">
                <a16:creationId xmlns:a16="http://schemas.microsoft.com/office/drawing/2014/main" id="{1DB7E6CA-4B09-46B1-8657-30B65741E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F6742-452D-4804-8BA6-F8306346E147}"/>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9854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564C-18AA-4300-A43D-F6611DA82B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5EC4C-49D1-4314-8E87-8FAA7376A9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163C8-6B49-4CC5-83D4-0001AB04E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2BA6D-AF0F-40FC-8D69-4E13B9953486}"/>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6" name="Footer Placeholder 5">
            <a:extLst>
              <a:ext uri="{FF2B5EF4-FFF2-40B4-BE49-F238E27FC236}">
                <a16:creationId xmlns:a16="http://schemas.microsoft.com/office/drawing/2014/main" id="{5B079A06-93C4-4398-BF93-C38C51895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BCCC5-79D9-459D-AB80-F3504734D27C}"/>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6889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4E8C-D369-44D9-9D1C-4D1F550F9F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D61E4-DD4A-4289-BC26-F1B159B27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A61D4D-775C-4A42-9CE2-C81389B3A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7A4BF9-BD64-469D-A7F4-C66BA3527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A9F51-D08B-401F-BA0B-AC70B59CE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AECF17-2590-4473-9F1D-7B8CF561B984}"/>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8" name="Footer Placeholder 7">
            <a:extLst>
              <a:ext uri="{FF2B5EF4-FFF2-40B4-BE49-F238E27FC236}">
                <a16:creationId xmlns:a16="http://schemas.microsoft.com/office/drawing/2014/main" id="{AD573908-EF37-4895-80CE-39FD9E32EC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052031-E980-429A-AC44-71591288310E}"/>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35829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859C-308F-49C1-916E-25A076F907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206B56-5A1F-4A4C-99FD-7497F7B1BA4E}"/>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4" name="Footer Placeholder 3">
            <a:extLst>
              <a:ext uri="{FF2B5EF4-FFF2-40B4-BE49-F238E27FC236}">
                <a16:creationId xmlns:a16="http://schemas.microsoft.com/office/drawing/2014/main" id="{5873A46F-23D0-423E-AAEE-AB2A25466A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9B678-7E47-4353-A980-F83775362DB1}"/>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419541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94171-1AC5-4050-9B05-DD832B3CA53C}"/>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3" name="Footer Placeholder 2">
            <a:extLst>
              <a:ext uri="{FF2B5EF4-FFF2-40B4-BE49-F238E27FC236}">
                <a16:creationId xmlns:a16="http://schemas.microsoft.com/office/drawing/2014/main" id="{7CFD4356-8062-4660-939C-20B4B29D8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FADD0-A575-45CB-B932-625B99EDBA55}"/>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328486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DEEC-CC18-4645-A299-E31F6AFB7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08341-82C9-4A46-9C39-ECC9CE303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41E08-C654-4182-AD5E-A89EFC45C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BA004-75C7-42EF-B603-13E76812EC24}"/>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6" name="Footer Placeholder 5">
            <a:extLst>
              <a:ext uri="{FF2B5EF4-FFF2-40B4-BE49-F238E27FC236}">
                <a16:creationId xmlns:a16="http://schemas.microsoft.com/office/drawing/2014/main" id="{3DF09841-5BDC-4B7E-87DE-599061A95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2F144-8913-40B7-B41C-9BC4FDAE1AF2}"/>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05786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8360-0970-4712-B9C9-940152627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FFE298-3E14-43EB-AEF3-BE1EED45E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64269E-B758-46CE-8199-7D9A69A78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F772-2EA6-4CFC-BB1D-8E2131EDCC50}"/>
              </a:ext>
            </a:extLst>
          </p:cNvPr>
          <p:cNvSpPr>
            <a:spLocks noGrp="1"/>
          </p:cNvSpPr>
          <p:nvPr>
            <p:ph type="dt" sz="half" idx="10"/>
          </p:nvPr>
        </p:nvSpPr>
        <p:spPr/>
        <p:txBody>
          <a:bodyPr/>
          <a:lstStyle/>
          <a:p>
            <a:fld id="{A6C6267C-FF6C-4953-8D0D-CB50180C1243}" type="datetimeFigureOut">
              <a:rPr lang="en-US" smtClean="0"/>
              <a:t>5/23/2023</a:t>
            </a:fld>
            <a:endParaRPr lang="en-US"/>
          </a:p>
        </p:txBody>
      </p:sp>
      <p:sp>
        <p:nvSpPr>
          <p:cNvPr id="6" name="Footer Placeholder 5">
            <a:extLst>
              <a:ext uri="{FF2B5EF4-FFF2-40B4-BE49-F238E27FC236}">
                <a16:creationId xmlns:a16="http://schemas.microsoft.com/office/drawing/2014/main" id="{F7AF364E-7D51-40D0-9048-D31B41ACE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8AB05-0064-4C5F-AA9B-A56A9F6C363B}"/>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17470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8080"/>
            </a:gs>
            <a:gs pos="83000">
              <a:srgbClr val="006666"/>
            </a:gs>
          </a:gsLst>
          <a:path path="circle">
            <a:fillToRect l="45000" t="65000" r="125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65B5B4-8389-4835-9F06-924A20AB9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955DC0-EF1A-49B9-9EBC-EF542A56F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68C39-7ADA-4DF3-BF02-464CD1ECD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6267C-FF6C-4953-8D0D-CB50180C1243}" type="datetimeFigureOut">
              <a:rPr lang="en-US" smtClean="0"/>
              <a:t>5/23/2023</a:t>
            </a:fld>
            <a:endParaRPr lang="en-US"/>
          </a:p>
        </p:txBody>
      </p:sp>
      <p:sp>
        <p:nvSpPr>
          <p:cNvPr id="5" name="Footer Placeholder 4">
            <a:extLst>
              <a:ext uri="{FF2B5EF4-FFF2-40B4-BE49-F238E27FC236}">
                <a16:creationId xmlns:a16="http://schemas.microsoft.com/office/drawing/2014/main" id="{50CDD28D-E247-4D65-9B5C-CB07AC7CB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DB573B-462C-43EE-88DD-0F677C411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1BB47-BE92-4E44-9DBF-8A72E7BC14F3}" type="slidenum">
              <a:rPr lang="en-US" smtClean="0"/>
              <a:t>‹#›</a:t>
            </a:fld>
            <a:endParaRPr lang="en-US"/>
          </a:p>
        </p:txBody>
      </p:sp>
    </p:spTree>
    <p:extLst>
      <p:ext uri="{BB962C8B-B14F-4D97-AF65-F5344CB8AC3E}">
        <p14:creationId xmlns:p14="http://schemas.microsoft.com/office/powerpoint/2010/main" val="250204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ltrans Logo">
            <a:extLst>
              <a:ext uri="{FF2B5EF4-FFF2-40B4-BE49-F238E27FC236}">
                <a16:creationId xmlns:a16="http://schemas.microsoft.com/office/drawing/2014/main" id="{CAD6149F-378B-F8EF-F5D5-FBE66D171B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6558" y="2105319"/>
            <a:ext cx="3510140" cy="608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graphics, font, logo, graphic design&#10;&#10;Description automatically generated">
            <a:extLst>
              <a:ext uri="{FF2B5EF4-FFF2-40B4-BE49-F238E27FC236}">
                <a16:creationId xmlns:a16="http://schemas.microsoft.com/office/drawing/2014/main" id="{6927D5DE-E3D4-0901-CBED-13131D87D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557" y="3420974"/>
            <a:ext cx="3508165" cy="1403266"/>
          </a:xfrm>
          <a:prstGeom prst="rect">
            <a:avLst/>
          </a:prstGeom>
        </p:spPr>
      </p:pic>
      <p:sp>
        <p:nvSpPr>
          <p:cNvPr id="1033" name="Freeform: Shape 1032">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ight Triangle 10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D0990-FDE2-4BD2-BA62-59E8BF8101E1}"/>
              </a:ext>
            </a:extLst>
          </p:cNvPr>
          <p:cNvSpPr>
            <a:spLocks noGrp="1"/>
          </p:cNvSpPr>
          <p:nvPr>
            <p:ph type="ctrTitle"/>
          </p:nvPr>
        </p:nvSpPr>
        <p:spPr>
          <a:xfrm>
            <a:off x="5775961" y="962526"/>
            <a:ext cx="5384800" cy="3210689"/>
          </a:xfrm>
        </p:spPr>
        <p:txBody>
          <a:bodyPr anchor="b">
            <a:normAutofit/>
          </a:bodyPr>
          <a:lstStyle/>
          <a:p>
            <a:pPr algn="l"/>
            <a:r>
              <a:rPr lang="en-US" sz="5000" b="1"/>
              <a:t>SR 156 / Castroville Boulevard Interchange Project</a:t>
            </a:r>
            <a:br>
              <a:rPr lang="en-US" sz="5000" b="1"/>
            </a:br>
            <a:endParaRPr lang="en-US" sz="5000"/>
          </a:p>
        </p:txBody>
      </p:sp>
      <p:sp>
        <p:nvSpPr>
          <p:cNvPr id="3" name="Subtitle 2">
            <a:extLst>
              <a:ext uri="{FF2B5EF4-FFF2-40B4-BE49-F238E27FC236}">
                <a16:creationId xmlns:a16="http://schemas.microsoft.com/office/drawing/2014/main" id="{C9187F9A-F8B5-488D-BB68-D493233CF49A}"/>
              </a:ext>
            </a:extLst>
          </p:cNvPr>
          <p:cNvSpPr>
            <a:spLocks noGrp="1"/>
          </p:cNvSpPr>
          <p:nvPr>
            <p:ph type="subTitle" idx="1"/>
          </p:nvPr>
        </p:nvSpPr>
        <p:spPr>
          <a:xfrm>
            <a:off x="5775961" y="4269462"/>
            <a:ext cx="4048760" cy="1095017"/>
          </a:xfrm>
        </p:spPr>
        <p:txBody>
          <a:bodyPr anchor="t">
            <a:normAutofit/>
          </a:bodyPr>
          <a:lstStyle/>
          <a:p>
            <a:pPr algn="l"/>
            <a:r>
              <a:rPr lang="en-US" sz="2000" b="1"/>
              <a:t>Transportation Agency Board of Directors</a:t>
            </a:r>
          </a:p>
          <a:p>
            <a:pPr algn="l"/>
            <a:r>
              <a:rPr lang="en-US" sz="2000"/>
              <a:t>May 24, 2023</a:t>
            </a:r>
          </a:p>
        </p:txBody>
      </p:sp>
    </p:spTree>
    <p:extLst>
      <p:ext uri="{BB962C8B-B14F-4D97-AF65-F5344CB8AC3E}">
        <p14:creationId xmlns:p14="http://schemas.microsoft.com/office/powerpoint/2010/main" val="85149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1050595"/>
            <a:ext cx="8074815" cy="1618489"/>
          </a:xfrm>
        </p:spPr>
        <p:txBody>
          <a:bodyPr anchor="ctr">
            <a:normAutofit/>
          </a:bodyPr>
          <a:lstStyle/>
          <a:p>
            <a:r>
              <a:rPr lang="en-US" sz="3600" dirty="0"/>
              <a:t>Requested Action</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1285240" y="2345635"/>
            <a:ext cx="8785352" cy="3424229"/>
          </a:xfrm>
        </p:spPr>
        <p:txBody>
          <a:bodyPr anchor="t">
            <a:normAutofit/>
          </a:bodyPr>
          <a:lstStyle/>
          <a:p>
            <a:r>
              <a:rPr lang="en-US" b="1" dirty="0"/>
              <a:t>APPROVE</a:t>
            </a:r>
            <a:r>
              <a:rPr lang="en-US" dirty="0"/>
              <a:t> programming up to an additional </a:t>
            </a:r>
            <a:r>
              <a:rPr lang="en-US" u="sng" dirty="0"/>
              <a:t>$10,361,000 </a:t>
            </a:r>
            <a:r>
              <a:rPr lang="en-US" dirty="0"/>
              <a:t>of Regional Measure X funds to cover TAMC’s share of the increased estimated costs; and</a:t>
            </a:r>
          </a:p>
          <a:p>
            <a:r>
              <a:rPr lang="en-US" b="1" dirty="0"/>
              <a:t>DIRECT</a:t>
            </a:r>
            <a:r>
              <a:rPr lang="en-US" dirty="0"/>
              <a:t> staff to continue negotiations with Caltrans over the cost share percentages.</a:t>
            </a:r>
          </a:p>
          <a:p>
            <a:endParaRPr lang="en-US" dirty="0"/>
          </a:p>
        </p:txBody>
      </p:sp>
    </p:spTree>
    <p:extLst>
      <p:ext uri="{BB962C8B-B14F-4D97-AF65-F5344CB8AC3E}">
        <p14:creationId xmlns:p14="http://schemas.microsoft.com/office/powerpoint/2010/main" val="425334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00544-1EDB-49BD-B6DC-FFE06A6C792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Highway 156 Corridor Projects</a:t>
            </a:r>
          </a:p>
        </p:txBody>
      </p:sp>
      <p:pic>
        <p:nvPicPr>
          <p:cNvPr id="7" name="Content Placeholder 6" descr="Map&#10;&#10;Description automatically generated with medium confidence">
            <a:extLst>
              <a:ext uri="{FF2B5EF4-FFF2-40B4-BE49-F238E27FC236}">
                <a16:creationId xmlns:a16="http://schemas.microsoft.com/office/drawing/2014/main" id="{1ADF5D5B-C5E5-2619-1672-6DB2A3979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240797"/>
            <a:ext cx="10515600" cy="2636892"/>
          </a:xfrm>
        </p:spPr>
      </p:pic>
      <p:sp>
        <p:nvSpPr>
          <p:cNvPr id="8" name="TextBox 7">
            <a:extLst>
              <a:ext uri="{FF2B5EF4-FFF2-40B4-BE49-F238E27FC236}">
                <a16:creationId xmlns:a16="http://schemas.microsoft.com/office/drawing/2014/main" id="{D707DB25-43AA-7A8B-EF43-484CF8B28E1F}"/>
              </a:ext>
            </a:extLst>
          </p:cNvPr>
          <p:cNvSpPr txBox="1"/>
          <p:nvPr/>
        </p:nvSpPr>
        <p:spPr>
          <a:xfrm>
            <a:off x="838200" y="2050636"/>
            <a:ext cx="2006600" cy="1200329"/>
          </a:xfrm>
          <a:prstGeom prst="rect">
            <a:avLst/>
          </a:prstGeom>
          <a:solidFill>
            <a:schemeClr val="accent6">
              <a:lumMod val="40000"/>
              <a:lumOff val="60000"/>
            </a:schemeClr>
          </a:solidFill>
        </p:spPr>
        <p:txBody>
          <a:bodyPr wrap="square" rtlCol="0">
            <a:spAutoFit/>
          </a:bodyPr>
          <a:lstStyle/>
          <a:p>
            <a:pPr algn="ctr"/>
            <a:r>
              <a:rPr lang="en-US" dirty="0"/>
              <a:t>Segment 1 Castroville Blvd Interchange</a:t>
            </a:r>
          </a:p>
          <a:p>
            <a:pPr algn="ctr"/>
            <a:r>
              <a:rPr lang="en-US" dirty="0"/>
              <a:t>$42,500,000</a:t>
            </a:r>
          </a:p>
        </p:txBody>
      </p:sp>
      <p:sp>
        <p:nvSpPr>
          <p:cNvPr id="10" name="TextBox 9">
            <a:extLst>
              <a:ext uri="{FF2B5EF4-FFF2-40B4-BE49-F238E27FC236}">
                <a16:creationId xmlns:a16="http://schemas.microsoft.com/office/drawing/2014/main" id="{8A0DE0A2-80E0-C783-FA84-E350AB5D93B3}"/>
              </a:ext>
            </a:extLst>
          </p:cNvPr>
          <p:cNvSpPr txBox="1"/>
          <p:nvPr/>
        </p:nvSpPr>
        <p:spPr>
          <a:xfrm>
            <a:off x="2836333" y="2040467"/>
            <a:ext cx="4224867" cy="1200329"/>
          </a:xfrm>
          <a:prstGeom prst="rect">
            <a:avLst/>
          </a:prstGeom>
          <a:solidFill>
            <a:schemeClr val="accent4">
              <a:lumMod val="40000"/>
              <a:lumOff val="60000"/>
            </a:schemeClr>
          </a:solidFill>
        </p:spPr>
        <p:txBody>
          <a:bodyPr wrap="square" rtlCol="0">
            <a:spAutoFit/>
          </a:bodyPr>
          <a:lstStyle/>
          <a:p>
            <a:pPr algn="ctr"/>
            <a:r>
              <a:rPr lang="en-US" dirty="0"/>
              <a:t>Segment 2</a:t>
            </a:r>
          </a:p>
          <a:p>
            <a:pPr algn="ctr"/>
            <a:r>
              <a:rPr lang="en-US" dirty="0"/>
              <a:t>Route 156 to Four Lanes</a:t>
            </a:r>
          </a:p>
          <a:p>
            <a:pPr algn="ctr"/>
            <a:endParaRPr lang="en-US" dirty="0"/>
          </a:p>
          <a:p>
            <a:pPr algn="ctr"/>
            <a:r>
              <a:rPr lang="en-US" dirty="0"/>
              <a:t>$106,225,000</a:t>
            </a:r>
          </a:p>
        </p:txBody>
      </p:sp>
      <p:sp>
        <p:nvSpPr>
          <p:cNvPr id="11" name="TextBox 10">
            <a:extLst>
              <a:ext uri="{FF2B5EF4-FFF2-40B4-BE49-F238E27FC236}">
                <a16:creationId xmlns:a16="http://schemas.microsoft.com/office/drawing/2014/main" id="{6BC0086D-2B91-1238-1D72-7B8D2680A0E1}"/>
              </a:ext>
            </a:extLst>
          </p:cNvPr>
          <p:cNvSpPr txBox="1"/>
          <p:nvPr/>
        </p:nvSpPr>
        <p:spPr>
          <a:xfrm>
            <a:off x="7061200" y="2040467"/>
            <a:ext cx="4292600" cy="1200329"/>
          </a:xfrm>
          <a:prstGeom prst="rect">
            <a:avLst/>
          </a:prstGeom>
          <a:solidFill>
            <a:schemeClr val="accent1">
              <a:lumMod val="40000"/>
              <a:lumOff val="60000"/>
            </a:schemeClr>
          </a:solidFill>
        </p:spPr>
        <p:txBody>
          <a:bodyPr wrap="square" rtlCol="0">
            <a:spAutoFit/>
          </a:bodyPr>
          <a:lstStyle/>
          <a:p>
            <a:pPr algn="ctr"/>
            <a:r>
              <a:rPr lang="en-US" dirty="0"/>
              <a:t>Segment 3</a:t>
            </a:r>
          </a:p>
          <a:p>
            <a:pPr algn="ctr"/>
            <a:r>
              <a:rPr lang="en-US" dirty="0"/>
              <a:t>US 101 Interchange</a:t>
            </a:r>
          </a:p>
          <a:p>
            <a:pPr algn="ctr"/>
            <a:endParaRPr lang="en-US" dirty="0"/>
          </a:p>
          <a:p>
            <a:pPr algn="ctr"/>
            <a:r>
              <a:rPr lang="en-US" dirty="0"/>
              <a:t>$250,890,000</a:t>
            </a:r>
          </a:p>
        </p:txBody>
      </p:sp>
    </p:spTree>
    <p:extLst>
      <p:ext uri="{BB962C8B-B14F-4D97-AF65-F5344CB8AC3E}">
        <p14:creationId xmlns:p14="http://schemas.microsoft.com/office/powerpoint/2010/main" val="371503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24" name="Rectangle 15">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CA53E16-58BF-44D6-9251-E10904E72657}"/>
              </a:ext>
            </a:extLst>
          </p:cNvPr>
          <p:cNvPicPr>
            <a:picLocks noChangeAspect="1"/>
          </p:cNvPicPr>
          <p:nvPr/>
        </p:nvPicPr>
        <p:blipFill rotWithShape="1">
          <a:blip r:embed="rId3"/>
          <a:srcRect b="6514"/>
          <a:stretch/>
        </p:blipFill>
        <p:spPr>
          <a:xfrm>
            <a:off x="838200" y="704765"/>
            <a:ext cx="10628376" cy="5440003"/>
          </a:xfrm>
          <a:prstGeom prst="rect">
            <a:avLst/>
          </a:prstGeom>
        </p:spPr>
      </p:pic>
    </p:spTree>
    <p:extLst>
      <p:ext uri="{BB962C8B-B14F-4D97-AF65-F5344CB8AC3E}">
        <p14:creationId xmlns:p14="http://schemas.microsoft.com/office/powerpoint/2010/main" val="392452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5AAE7E-A661-E420-260B-C857ABA99581}"/>
              </a:ext>
            </a:extLst>
          </p:cNvPr>
          <p:cNvSpPr>
            <a:spLocks noGrp="1"/>
          </p:cNvSpPr>
          <p:nvPr>
            <p:ph type="title"/>
          </p:nvPr>
        </p:nvSpPr>
        <p:spPr>
          <a:xfrm>
            <a:off x="838200" y="1195697"/>
            <a:ext cx="3200400" cy="4238118"/>
          </a:xfrm>
        </p:spPr>
        <p:txBody>
          <a:bodyPr>
            <a:normAutofit/>
          </a:bodyPr>
          <a:lstStyle/>
          <a:p>
            <a:r>
              <a:rPr lang="en-US">
                <a:solidFill>
                  <a:schemeClr val="bg1"/>
                </a:solidFill>
              </a:rPr>
              <a:t>Project Challenges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CF3B3AE1-0A6F-1C8A-85E7-11024B525718}"/>
              </a:ext>
            </a:extLst>
          </p:cNvPr>
          <p:cNvGraphicFramePr>
            <a:graphicFrameLocks noGrp="1"/>
          </p:cNvGraphicFramePr>
          <p:nvPr>
            <p:ph idx="1"/>
            <p:extLst>
              <p:ext uri="{D42A27DB-BD31-4B8C-83A1-F6EECF244321}">
                <p14:modId xmlns:p14="http://schemas.microsoft.com/office/powerpoint/2010/main" val="4260422457"/>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51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6ADB5-6D04-1C9D-1641-87252F8D9B36}"/>
              </a:ext>
            </a:extLst>
          </p:cNvPr>
          <p:cNvSpPr>
            <a:spLocks noGrp="1"/>
          </p:cNvSpPr>
          <p:nvPr>
            <p:ph type="title"/>
          </p:nvPr>
        </p:nvSpPr>
        <p:spPr>
          <a:xfrm>
            <a:off x="645064" y="525982"/>
            <a:ext cx="4282983" cy="1200361"/>
          </a:xfrm>
        </p:spPr>
        <p:txBody>
          <a:bodyPr anchor="b">
            <a:normAutofit/>
          </a:bodyPr>
          <a:lstStyle/>
          <a:p>
            <a:r>
              <a:rPr lang="en-US" sz="3600" dirty="0"/>
              <a:t>Current Status</a:t>
            </a:r>
          </a:p>
        </p:txBody>
      </p:sp>
      <p:sp>
        <p:nvSpPr>
          <p:cNvPr id="37"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CD8D4C6-83E0-BD16-2E30-0A512372D431}"/>
              </a:ext>
            </a:extLst>
          </p:cNvPr>
          <p:cNvSpPr>
            <a:spLocks noGrp="1"/>
          </p:cNvSpPr>
          <p:nvPr>
            <p:ph idx="1"/>
          </p:nvPr>
        </p:nvSpPr>
        <p:spPr>
          <a:xfrm>
            <a:off x="645066" y="2031101"/>
            <a:ext cx="4282984" cy="3511943"/>
          </a:xfrm>
        </p:spPr>
        <p:txBody>
          <a:bodyPr anchor="ctr">
            <a:normAutofit/>
          </a:bodyPr>
          <a:lstStyle/>
          <a:p>
            <a:r>
              <a:rPr lang="en-US" sz="1800" dirty="0"/>
              <a:t>Project Plans and Estimate are complete</a:t>
            </a:r>
          </a:p>
          <a:p>
            <a:r>
              <a:rPr lang="en-US" sz="1800" dirty="0"/>
              <a:t>Coastal Development Permit issued</a:t>
            </a:r>
          </a:p>
          <a:p>
            <a:r>
              <a:rPr lang="en-US" sz="1800" dirty="0"/>
              <a:t>Army Corp (Wetland impacts) permit issued</a:t>
            </a:r>
          </a:p>
          <a:p>
            <a:r>
              <a:rPr lang="en-US" sz="1800" dirty="0"/>
              <a:t>Agriculture mitigation property (Dubach) purchased</a:t>
            </a:r>
          </a:p>
          <a:p>
            <a:r>
              <a:rPr lang="en-US" sz="1800" dirty="0"/>
              <a:t>CDFW permit pending</a:t>
            </a:r>
          </a:p>
          <a:p>
            <a:r>
              <a:rPr lang="en-US" sz="1800" dirty="0"/>
              <a:t>Utility relocation pending</a:t>
            </a:r>
          </a:p>
          <a:p>
            <a:endParaRPr lang="en-US" sz="1800" dirty="0"/>
          </a:p>
        </p:txBody>
      </p:sp>
      <p:sp>
        <p:nvSpPr>
          <p:cNvPr id="39"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BFE397D-376F-6D01-E29C-2DD27D4F49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62787" y="650494"/>
            <a:ext cx="4477920" cy="5324142"/>
          </a:xfrm>
          <a:prstGeom prst="rect">
            <a:avLst/>
          </a:prstGeom>
        </p:spPr>
      </p:pic>
    </p:spTree>
    <p:extLst>
      <p:ext uri="{BB962C8B-B14F-4D97-AF65-F5344CB8AC3E}">
        <p14:creationId xmlns:p14="http://schemas.microsoft.com/office/powerpoint/2010/main" val="8334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1050595"/>
            <a:ext cx="8074815" cy="1618489"/>
          </a:xfrm>
        </p:spPr>
        <p:txBody>
          <a:bodyPr anchor="ctr">
            <a:normAutofit/>
          </a:bodyPr>
          <a:lstStyle/>
          <a:p>
            <a:r>
              <a:rPr lang="en-US" sz="3600" dirty="0"/>
              <a:t>Utility Relocation</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1285240" y="2345635"/>
            <a:ext cx="9114536" cy="3424229"/>
          </a:xfrm>
        </p:spPr>
        <p:txBody>
          <a:bodyPr anchor="t">
            <a:normAutofit/>
          </a:bodyPr>
          <a:lstStyle/>
          <a:p>
            <a:r>
              <a:rPr lang="en-US" sz="2000" dirty="0"/>
              <a:t> Seven different Utility Companies have facilities needing to be relocated</a:t>
            </a:r>
          </a:p>
          <a:p>
            <a:r>
              <a:rPr lang="en-US" sz="2000" dirty="0"/>
              <a:t>Three of those utilities are PG&amp;E branches: Electric Transmission, Gas Transmission, Electric Distribution</a:t>
            </a:r>
          </a:p>
          <a:p>
            <a:r>
              <a:rPr lang="en-US" sz="2000" dirty="0"/>
              <a:t>Right of Way staff has successfully worked with 5 of the utilities on relocation plans</a:t>
            </a:r>
          </a:p>
          <a:p>
            <a:r>
              <a:rPr lang="en-US" sz="2000" dirty="0"/>
              <a:t>PG&amp;E Gas Transmission has given an 18-month lead time on completing relocation plans – will be done by December 2023</a:t>
            </a:r>
          </a:p>
          <a:p>
            <a:r>
              <a:rPr lang="en-US" sz="2000" dirty="0"/>
              <a:t>PG&amp;E Electric Distribution has been unresponsive, initial contact made with PG&amp;E ED in October 2021, PG&amp;E assigned a PM on March 2023</a:t>
            </a:r>
          </a:p>
        </p:txBody>
      </p:sp>
    </p:spTree>
    <p:extLst>
      <p:ext uri="{BB962C8B-B14F-4D97-AF65-F5344CB8AC3E}">
        <p14:creationId xmlns:p14="http://schemas.microsoft.com/office/powerpoint/2010/main" val="164905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1050595"/>
            <a:ext cx="8074815" cy="1618489"/>
          </a:xfrm>
        </p:spPr>
        <p:txBody>
          <a:bodyPr anchor="ctr">
            <a:normAutofit/>
          </a:bodyPr>
          <a:lstStyle/>
          <a:p>
            <a:r>
              <a:rPr lang="en-US" sz="3600" dirty="0"/>
              <a:t>Project Funding</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1285240" y="2345635"/>
            <a:ext cx="8785352" cy="3424229"/>
          </a:xfrm>
        </p:spPr>
        <p:txBody>
          <a:bodyPr anchor="t">
            <a:normAutofit/>
          </a:bodyPr>
          <a:lstStyle/>
          <a:p>
            <a:r>
              <a:rPr lang="en-US" sz="2000" dirty="0"/>
              <a:t>Original Programmed Construction Capital: $24,000,000</a:t>
            </a:r>
          </a:p>
          <a:p>
            <a:r>
              <a:rPr lang="en-US" sz="2000" dirty="0"/>
              <a:t>Current Engineer’s Estimate: $42,500,000</a:t>
            </a:r>
          </a:p>
          <a:p>
            <a:r>
              <a:rPr lang="en-US" sz="2000" dirty="0"/>
              <a:t>Reasons for major increase in Capital Cost: </a:t>
            </a:r>
          </a:p>
          <a:p>
            <a:pPr lvl="1"/>
            <a:r>
              <a:rPr lang="en-US" sz="1600" dirty="0"/>
              <a:t>Increased unit costs for contract items</a:t>
            </a:r>
          </a:p>
          <a:p>
            <a:pPr lvl="1"/>
            <a:r>
              <a:rPr lang="en-US" sz="1600" dirty="0"/>
              <a:t>Import Borrow needed due to unsuitability of existing soil</a:t>
            </a:r>
          </a:p>
          <a:p>
            <a:pPr lvl="1"/>
            <a:r>
              <a:rPr lang="en-US" sz="1600" dirty="0"/>
              <a:t>Additional Environmental Mitigation</a:t>
            </a:r>
          </a:p>
          <a:p>
            <a:pPr lvl="1"/>
            <a:r>
              <a:rPr lang="en-US" sz="1600" dirty="0"/>
              <a:t>Vertical drains for soil Settlement</a:t>
            </a:r>
          </a:p>
          <a:p>
            <a:endParaRPr lang="en-US" sz="2000" dirty="0"/>
          </a:p>
        </p:txBody>
      </p:sp>
    </p:spTree>
    <p:extLst>
      <p:ext uri="{BB962C8B-B14F-4D97-AF65-F5344CB8AC3E}">
        <p14:creationId xmlns:p14="http://schemas.microsoft.com/office/powerpoint/2010/main" val="195941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1050595"/>
            <a:ext cx="8074815" cy="1618489"/>
          </a:xfrm>
        </p:spPr>
        <p:txBody>
          <a:bodyPr anchor="ctr">
            <a:normAutofit/>
          </a:bodyPr>
          <a:lstStyle/>
          <a:p>
            <a:r>
              <a:rPr lang="en-US" dirty="0"/>
              <a:t>Project Schedule</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1285240" y="2345635"/>
            <a:ext cx="8074815" cy="3424229"/>
          </a:xfrm>
        </p:spPr>
        <p:txBody>
          <a:bodyPr anchor="t">
            <a:normAutofit/>
          </a:bodyPr>
          <a:lstStyle/>
          <a:p>
            <a:r>
              <a:rPr lang="en-US" sz="2000" dirty="0"/>
              <a:t>June 2023: CTC Meeting to approve At-risk Allocation</a:t>
            </a:r>
          </a:p>
          <a:p>
            <a:r>
              <a:rPr lang="en-US" sz="2000" dirty="0"/>
              <a:t>December 2023: Final PG&amp;E Plans submitted</a:t>
            </a:r>
          </a:p>
          <a:p>
            <a:r>
              <a:rPr lang="en-US" sz="2000" dirty="0"/>
              <a:t>January 2024: Right of Way Certification and Ready to List (RTL)</a:t>
            </a:r>
          </a:p>
          <a:p>
            <a:r>
              <a:rPr lang="en-US" sz="2000" dirty="0"/>
              <a:t>April 2024: Advertise Project</a:t>
            </a:r>
          </a:p>
          <a:p>
            <a:r>
              <a:rPr lang="en-US" sz="2000" dirty="0"/>
              <a:t>May 2024: Bids Open</a:t>
            </a:r>
          </a:p>
          <a:p>
            <a:r>
              <a:rPr lang="en-US" sz="2000" dirty="0"/>
              <a:t>June 2024: Contract Award</a:t>
            </a:r>
          </a:p>
          <a:p>
            <a:endParaRPr lang="en-US" sz="2000" dirty="0"/>
          </a:p>
        </p:txBody>
      </p:sp>
      <p:graphicFrame>
        <p:nvGraphicFramePr>
          <p:cNvPr id="4" name="Diagram 3">
            <a:extLst>
              <a:ext uri="{FF2B5EF4-FFF2-40B4-BE49-F238E27FC236}">
                <a16:creationId xmlns:a16="http://schemas.microsoft.com/office/drawing/2014/main" id="{816F2276-0392-E0B4-3F5D-FF5AE0DC2D3F}"/>
              </a:ext>
            </a:extLst>
          </p:cNvPr>
          <p:cNvGraphicFramePr/>
          <p:nvPr>
            <p:extLst>
              <p:ext uri="{D42A27DB-BD31-4B8C-83A1-F6EECF244321}">
                <p14:modId xmlns:p14="http://schemas.microsoft.com/office/powerpoint/2010/main" val="1061228405"/>
              </p:ext>
            </p:extLst>
          </p:nvPr>
        </p:nvGraphicFramePr>
        <p:xfrm>
          <a:off x="1285240" y="531615"/>
          <a:ext cx="887476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03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277705"/>
            <a:ext cx="8074815" cy="1618489"/>
          </a:xfrm>
        </p:spPr>
        <p:txBody>
          <a:bodyPr anchor="ctr">
            <a:normAutofit/>
          </a:bodyPr>
          <a:lstStyle/>
          <a:p>
            <a:r>
              <a:rPr lang="en-US" sz="3600" dirty="0"/>
              <a:t>Determining Share of $18M Cost Increase</a:t>
            </a:r>
          </a:p>
        </p:txBody>
      </p:sp>
      <p:graphicFrame>
        <p:nvGraphicFramePr>
          <p:cNvPr id="13" name="Table 12">
            <a:extLst>
              <a:ext uri="{FF2B5EF4-FFF2-40B4-BE49-F238E27FC236}">
                <a16:creationId xmlns:a16="http://schemas.microsoft.com/office/drawing/2014/main" id="{F6716AE5-0AA2-2672-9758-7ED9F605E13B}"/>
              </a:ext>
            </a:extLst>
          </p:cNvPr>
          <p:cNvGraphicFramePr>
            <a:graphicFrameLocks noGrp="1"/>
          </p:cNvGraphicFramePr>
          <p:nvPr>
            <p:extLst>
              <p:ext uri="{D42A27DB-BD31-4B8C-83A1-F6EECF244321}">
                <p14:modId xmlns:p14="http://schemas.microsoft.com/office/powerpoint/2010/main" val="107108851"/>
              </p:ext>
            </p:extLst>
          </p:nvPr>
        </p:nvGraphicFramePr>
        <p:xfrm>
          <a:off x="1548493" y="1765562"/>
          <a:ext cx="8847363" cy="1927860"/>
        </p:xfrm>
        <a:graphic>
          <a:graphicData uri="http://schemas.openxmlformats.org/drawingml/2006/table">
            <a:tbl>
              <a:tblPr/>
              <a:tblGrid>
                <a:gridCol w="2443852">
                  <a:extLst>
                    <a:ext uri="{9D8B030D-6E8A-4147-A177-3AD203B41FA5}">
                      <a16:colId xmlns:a16="http://schemas.microsoft.com/office/drawing/2014/main" val="3055733942"/>
                    </a:ext>
                  </a:extLst>
                </a:gridCol>
                <a:gridCol w="1701416">
                  <a:extLst>
                    <a:ext uri="{9D8B030D-6E8A-4147-A177-3AD203B41FA5}">
                      <a16:colId xmlns:a16="http://schemas.microsoft.com/office/drawing/2014/main" val="3123153104"/>
                    </a:ext>
                  </a:extLst>
                </a:gridCol>
                <a:gridCol w="1701416">
                  <a:extLst>
                    <a:ext uri="{9D8B030D-6E8A-4147-A177-3AD203B41FA5}">
                      <a16:colId xmlns:a16="http://schemas.microsoft.com/office/drawing/2014/main" val="68779098"/>
                    </a:ext>
                  </a:extLst>
                </a:gridCol>
                <a:gridCol w="1515807">
                  <a:extLst>
                    <a:ext uri="{9D8B030D-6E8A-4147-A177-3AD203B41FA5}">
                      <a16:colId xmlns:a16="http://schemas.microsoft.com/office/drawing/2014/main" val="2739817592"/>
                    </a:ext>
                  </a:extLst>
                </a:gridCol>
                <a:gridCol w="1484872">
                  <a:extLst>
                    <a:ext uri="{9D8B030D-6E8A-4147-A177-3AD203B41FA5}">
                      <a16:colId xmlns:a16="http://schemas.microsoft.com/office/drawing/2014/main" val="224078268"/>
                    </a:ext>
                  </a:extLst>
                </a:gridCol>
              </a:tblGrid>
              <a:tr h="190500">
                <a:tc gridSpan="5">
                  <a:txBody>
                    <a:bodyPr/>
                    <a:lstStyle/>
                    <a:p>
                      <a:pPr algn="ctr" fontAlgn="b"/>
                      <a:r>
                        <a:rPr lang="en-US" sz="2800" b="1" i="0" u="none" strike="noStrike" dirty="0">
                          <a:solidFill>
                            <a:srgbClr val="000000"/>
                          </a:solidFill>
                          <a:effectLst/>
                          <a:latin typeface="Calibri" panose="020F0502020204030204" pitchFamily="34" charset="0"/>
                        </a:rPr>
                        <a:t>Original Project Funding Breakdown</a:t>
                      </a:r>
                    </a:p>
                  </a:txBody>
                  <a:tcPr marL="7620" marR="7620" marT="7620"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ctr"/>
                      <a:endParaRPr lang="en-US" sz="2400" b="1" i="0" u="none" strike="noStrike">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24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2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722304"/>
                  </a:ext>
                </a:extLst>
              </a:tr>
              <a:tr h="190500">
                <a:tc>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Totals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2400" b="1" i="0" u="none" strike="noStrike" dirty="0">
                          <a:solidFill>
                            <a:srgbClr val="000000"/>
                          </a:solidFill>
                          <a:effectLst/>
                          <a:latin typeface="Calibri" panose="020F0502020204030204" pitchFamily="34" charset="0"/>
                        </a:rPr>
                        <a:t>TAMC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Caltrans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Split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071202"/>
                  </a:ext>
                </a:extLst>
              </a:tr>
              <a:tr h="182880">
                <a:tc>
                  <a:txBody>
                    <a:bodyPr/>
                    <a:lstStyle/>
                    <a:p>
                      <a:pPr algn="l" fontAlgn="b"/>
                      <a:r>
                        <a:rPr lang="en-US" sz="2400" b="0" i="0" u="none" strike="noStrike" dirty="0">
                          <a:solidFill>
                            <a:srgbClr val="000000"/>
                          </a:solidFill>
                          <a:effectLst/>
                          <a:latin typeface="Calibri" panose="020F0502020204030204" pitchFamily="34" charset="0"/>
                        </a:rPr>
                        <a:t>CON Capital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$24,000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400" b="0" i="0" u="none" strike="noStrike">
                          <a:solidFill>
                            <a:srgbClr val="000000"/>
                          </a:solidFill>
                          <a:effectLst/>
                          <a:latin typeface="Calibri" panose="020F0502020204030204" pitchFamily="34" charset="0"/>
                        </a:rPr>
                        <a:t>$13,537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$10,463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56/44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50388405"/>
                  </a:ext>
                </a:extLst>
              </a:tr>
              <a:tr h="190500">
                <a:tc>
                  <a:txBody>
                    <a:bodyPr/>
                    <a:lstStyle/>
                    <a:p>
                      <a:pPr algn="l" fontAlgn="b"/>
                      <a:r>
                        <a:rPr lang="en-US" sz="2400" b="0" i="0" u="none" strike="noStrike">
                          <a:solidFill>
                            <a:srgbClr val="000000"/>
                          </a:solidFill>
                          <a:effectLst/>
                          <a:latin typeface="Calibri" panose="020F0502020204030204" pitchFamily="34" charset="0"/>
                        </a:rPr>
                        <a:t>CON Support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$5,500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400" b="0" i="0" u="none" strike="noStrike">
                          <a:solidFill>
                            <a:srgbClr val="000000"/>
                          </a:solidFill>
                          <a:effectLst/>
                          <a:latin typeface="Calibri" panose="020F0502020204030204" pitchFamily="34" charset="0"/>
                        </a:rPr>
                        <a:t>$1,531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$3,969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669617"/>
                  </a:ext>
                </a:extLst>
              </a:tr>
              <a:tr h="190500">
                <a:tc>
                  <a:txBody>
                    <a:bodyPr/>
                    <a:lstStyle/>
                    <a:p>
                      <a:pPr algn="l" fontAlgn="b"/>
                      <a:r>
                        <a:rPr lang="en-US" sz="2400" b="1" i="0" u="none" strike="noStrike" dirty="0">
                          <a:solidFill>
                            <a:srgbClr val="000000"/>
                          </a:solidFill>
                          <a:effectLst/>
                          <a:latin typeface="Calibri" panose="020F0502020204030204" pitchFamily="34" charset="0"/>
                        </a:rPr>
                        <a:t>CON Total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rgbClr val="000000"/>
                          </a:solidFill>
                          <a:effectLst/>
                          <a:latin typeface="Calibri" panose="020F0502020204030204" pitchFamily="34" charset="0"/>
                        </a:rPr>
                        <a:t>$29,500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2400" b="1" i="0" u="none" strike="noStrike">
                          <a:solidFill>
                            <a:srgbClr val="000000"/>
                          </a:solidFill>
                          <a:effectLst/>
                          <a:latin typeface="Calibri" panose="020F0502020204030204" pitchFamily="34" charset="0"/>
                        </a:rPr>
                        <a:t>$15,068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effectLst/>
                          <a:latin typeface="Calibri" panose="020F0502020204030204" pitchFamily="34" charset="0"/>
                        </a:rPr>
                        <a:t>$14,432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51/49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73066814"/>
                  </a:ext>
                </a:extLst>
              </a:tr>
            </a:tbl>
          </a:graphicData>
        </a:graphic>
      </p:graphicFrame>
      <p:sp>
        <p:nvSpPr>
          <p:cNvPr id="17" name="TextBox 16">
            <a:extLst>
              <a:ext uri="{FF2B5EF4-FFF2-40B4-BE49-F238E27FC236}">
                <a16:creationId xmlns:a16="http://schemas.microsoft.com/office/drawing/2014/main" id="{970AFEB2-FE07-CFBA-8152-FBFBA0BFBC2D}"/>
              </a:ext>
            </a:extLst>
          </p:cNvPr>
          <p:cNvSpPr txBox="1"/>
          <p:nvPr/>
        </p:nvSpPr>
        <p:spPr>
          <a:xfrm>
            <a:off x="1861457" y="4332517"/>
            <a:ext cx="7900817" cy="1384995"/>
          </a:xfrm>
          <a:prstGeom prst="rect">
            <a:avLst/>
          </a:prstGeom>
          <a:noFill/>
        </p:spPr>
        <p:txBody>
          <a:bodyPr wrap="none" rtlCol="0">
            <a:spAutoFit/>
          </a:bodyPr>
          <a:lstStyle/>
          <a:p>
            <a:r>
              <a:rPr lang="en-US" sz="2800" dirty="0"/>
              <a:t>At 56%, TAMC’s share of cost increase is $10,361,000</a:t>
            </a:r>
          </a:p>
          <a:p>
            <a:endParaRPr lang="en-US" sz="2800" dirty="0"/>
          </a:p>
          <a:p>
            <a:r>
              <a:rPr lang="en-US" sz="2800" dirty="0"/>
              <a:t>At 51%, TAMC’s share of cost increase is $9,383,000</a:t>
            </a:r>
          </a:p>
        </p:txBody>
      </p:sp>
    </p:spTree>
    <p:extLst>
      <p:ext uri="{BB962C8B-B14F-4D97-AF65-F5344CB8AC3E}">
        <p14:creationId xmlns:p14="http://schemas.microsoft.com/office/powerpoint/2010/main" val="2698745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9A18C41AAC3418EBFC4D13CA3E59E" ma:contentTypeVersion="17" ma:contentTypeDescription="Create a new document." ma:contentTypeScope="" ma:versionID="8076eaba1d71ec71e4ee2fed84b9017b">
  <xsd:schema xmlns:xsd="http://www.w3.org/2001/XMLSchema" xmlns:xs="http://www.w3.org/2001/XMLSchema" xmlns:p="http://schemas.microsoft.com/office/2006/metadata/properties" xmlns:ns2="dc22578f-816f-46db-a965-a1ef8daeb1c2" xmlns:ns3="faf2dff7-1506-4aa5-8991-bbb7af5dd8fc" targetNamespace="http://schemas.microsoft.com/office/2006/metadata/properties" ma:root="true" ma:fieldsID="e8f68ea18a4c701a9e76dd67f5fbc0f5" ns2:_="" ns3:_="">
    <xsd:import namespace="dc22578f-816f-46db-a965-a1ef8daeb1c2"/>
    <xsd:import namespace="faf2dff7-1506-4aa5-8991-bbb7af5dd8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2578f-816f-46db-a965-a1ef8daeb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2b3e53e-12d5-4e58-a8f6-425b524cd8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f2dff7-1506-4aa5-8991-bbb7af5dd8f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cb4c813-3d77-496f-a794-c7be73d0bcde}" ma:internalName="TaxCatchAll" ma:showField="CatchAllData" ma:web="faf2dff7-1506-4aa5-8991-bbb7af5dd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22578f-816f-46db-a965-a1ef8daeb1c2">
      <Terms xmlns="http://schemas.microsoft.com/office/infopath/2007/PartnerControls"/>
    </lcf76f155ced4ddcb4097134ff3c332f>
    <_Flow_SignoffStatus xmlns="dc22578f-816f-46db-a965-a1ef8daeb1c2" xsi:nil="true"/>
    <TaxCatchAll xmlns="faf2dff7-1506-4aa5-8991-bbb7af5dd8fc" xsi:nil="true"/>
    <SharedWithUsers xmlns="faf2dff7-1506-4aa5-8991-bbb7af5dd8fc">
      <UserInfo>
        <DisplayName>Todd Muck</DisplayName>
        <AccountId>21</AccountId>
        <AccountType/>
      </UserInfo>
    </SharedWithUsers>
  </documentManagement>
</p:properties>
</file>

<file path=customXml/itemProps1.xml><?xml version="1.0" encoding="utf-8"?>
<ds:datastoreItem xmlns:ds="http://schemas.openxmlformats.org/officeDocument/2006/customXml" ds:itemID="{17B9A132-F17C-4FD4-9336-549454207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22578f-816f-46db-a965-a1ef8daeb1c2"/>
    <ds:schemaRef ds:uri="faf2dff7-1506-4aa5-8991-bbb7af5dd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E6EFA6-6E03-481D-B356-5B27A45DAE9E}">
  <ds:schemaRefs>
    <ds:schemaRef ds:uri="http://schemas.microsoft.com/sharepoint/v3/contenttype/forms"/>
  </ds:schemaRefs>
</ds:datastoreItem>
</file>

<file path=customXml/itemProps3.xml><?xml version="1.0" encoding="utf-8"?>
<ds:datastoreItem xmlns:ds="http://schemas.openxmlformats.org/officeDocument/2006/customXml" ds:itemID="{3702EEA9-A4E2-4F75-B5D6-79DD1CC62CFD}">
  <ds:schemaRefs>
    <ds:schemaRef ds:uri="http://schemas.microsoft.com/office/2006/metadata/properties"/>
    <ds:schemaRef ds:uri="http://schemas.microsoft.com/office/infopath/2007/PartnerControls"/>
    <ds:schemaRef ds:uri="dc22578f-816f-46db-a965-a1ef8daeb1c2"/>
    <ds:schemaRef ds:uri="faf2dff7-1506-4aa5-8991-bbb7af5dd8fc"/>
  </ds:schemaRefs>
</ds:datastoreItem>
</file>

<file path=docProps/app.xml><?xml version="1.0" encoding="utf-8"?>
<Properties xmlns="http://schemas.openxmlformats.org/officeDocument/2006/extended-properties" xmlns:vt="http://schemas.openxmlformats.org/officeDocument/2006/docPropsVTypes">
  <Template>Ion</Template>
  <TotalTime>4015</TotalTime>
  <Words>761</Words>
  <Application>Microsoft Office PowerPoint</Application>
  <PresentationFormat>Widescreen</PresentationFormat>
  <Paragraphs>90</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SR 156 / Castroville Boulevard Interchange Project </vt:lpstr>
      <vt:lpstr>Highway 156 Corridor Projects</vt:lpstr>
      <vt:lpstr>PowerPoint Presentation</vt:lpstr>
      <vt:lpstr>Project Challenges</vt:lpstr>
      <vt:lpstr>Current Status</vt:lpstr>
      <vt:lpstr>Utility Relocation</vt:lpstr>
      <vt:lpstr>Project Funding</vt:lpstr>
      <vt:lpstr>Project Schedule</vt:lpstr>
      <vt:lpstr>Determining Share of $18M Cost Increase</vt:lpstr>
      <vt:lpstr>Requested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Streder, Melissa@DOT</dc:creator>
  <cp:lastModifiedBy>Michael Zeller</cp:lastModifiedBy>
  <cp:revision>38</cp:revision>
  <dcterms:created xsi:type="dcterms:W3CDTF">2020-10-29T15:50:13Z</dcterms:created>
  <dcterms:modified xsi:type="dcterms:W3CDTF">2023-05-24T04:12:51Z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0x0101009A89A18C41AAC3418EBFC4D13CA3E59E</vt:lpwstr>
  </property>
  <property fmtid="{D5CDD505-2E9C-101B-9397-08002B2CF9AE}" pid="3" name="MediaServiceImageTags">
    <vt:lpwstr/>
  </property>
</Properties>
</file>