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sldIdLst>
    <p:sldId id="257" r:id="rId4"/>
    <p:sldId id="265" r:id="rId5"/>
    <p:sldId id="267" r:id="rId6"/>
    <p:sldId id="259" r:id="rId7"/>
    <p:sldId id="268" r:id="rId8"/>
    <p:sldId id="269" r:id="rId9"/>
    <p:sldId id="270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1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neke Strause" userId="4067b187-21e3-4574-a298-ae2ff3fbffbe" providerId="ADAL" clId="{9E595C3C-7CFC-425D-975B-252D2C418085}"/>
    <pc:docChg chg="modSld">
      <pc:chgData name="Janneke Strause" userId="4067b187-21e3-4574-a298-ae2ff3fbffbe" providerId="ADAL" clId="{9E595C3C-7CFC-425D-975B-252D2C418085}" dt="2023-10-24T17:59:08.632" v="28" actId="1076"/>
      <pc:docMkLst>
        <pc:docMk/>
      </pc:docMkLst>
      <pc:sldChg chg="modSp mod">
        <pc:chgData name="Janneke Strause" userId="4067b187-21e3-4574-a298-ae2ff3fbffbe" providerId="ADAL" clId="{9E595C3C-7CFC-425D-975B-252D2C418085}" dt="2023-10-24T17:46:29.629" v="20" actId="20577"/>
        <pc:sldMkLst>
          <pc:docMk/>
          <pc:sldMk cId="3925408097" sldId="257"/>
        </pc:sldMkLst>
        <pc:spChg chg="mod">
          <ac:chgData name="Janneke Strause" userId="4067b187-21e3-4574-a298-ae2ff3fbffbe" providerId="ADAL" clId="{9E595C3C-7CFC-425D-975B-252D2C418085}" dt="2023-10-24T17:46:29.629" v="20" actId="20577"/>
          <ac:spMkLst>
            <pc:docMk/>
            <pc:sldMk cId="3925408097" sldId="257"/>
            <ac:spMk id="5" creationId="{B0C2653F-6AC9-9348-312F-EA92DAA2DDCF}"/>
          </ac:spMkLst>
        </pc:spChg>
      </pc:sldChg>
      <pc:sldChg chg="modSp mod">
        <pc:chgData name="Janneke Strause" userId="4067b187-21e3-4574-a298-ae2ff3fbffbe" providerId="ADAL" clId="{9E595C3C-7CFC-425D-975B-252D2C418085}" dt="2023-10-24T17:59:08.632" v="28" actId="1076"/>
        <pc:sldMkLst>
          <pc:docMk/>
          <pc:sldMk cId="3147613636" sldId="266"/>
        </pc:sldMkLst>
        <pc:spChg chg="mod">
          <ac:chgData name="Janneke Strause" userId="4067b187-21e3-4574-a298-ae2ff3fbffbe" providerId="ADAL" clId="{9E595C3C-7CFC-425D-975B-252D2C418085}" dt="2023-10-24T17:59:08.632" v="28" actId="1076"/>
          <ac:spMkLst>
            <pc:docMk/>
            <pc:sldMk cId="3147613636" sldId="266"/>
            <ac:spMk id="2" creationId="{D9FE149A-0018-DB38-DB16-91C4FD580FA8}"/>
          </ac:spMkLst>
        </pc:spChg>
        <pc:spChg chg="mod">
          <ac:chgData name="Janneke Strause" userId="4067b187-21e3-4574-a298-ae2ff3fbffbe" providerId="ADAL" clId="{9E595C3C-7CFC-425D-975B-252D2C418085}" dt="2023-10-24T17:59:02.601" v="27" actId="1076"/>
          <ac:spMkLst>
            <pc:docMk/>
            <pc:sldMk cId="3147613636" sldId="266"/>
            <ac:spMk id="3" creationId="{46F3AE29-C934-5C0E-4660-585DBFC33DFA}"/>
          </ac:spMkLst>
        </pc:spChg>
      </pc:sldChg>
      <pc:sldChg chg="modSp mod">
        <pc:chgData name="Janneke Strause" userId="4067b187-21e3-4574-a298-ae2ff3fbffbe" providerId="ADAL" clId="{9E595C3C-7CFC-425D-975B-252D2C418085}" dt="2023-10-24T17:47:36.485" v="26" actId="20577"/>
        <pc:sldMkLst>
          <pc:docMk/>
          <pc:sldMk cId="3876041534" sldId="267"/>
        </pc:sldMkLst>
        <pc:spChg chg="mod">
          <ac:chgData name="Janneke Strause" userId="4067b187-21e3-4574-a298-ae2ff3fbffbe" providerId="ADAL" clId="{9E595C3C-7CFC-425D-975B-252D2C418085}" dt="2023-10-24T17:47:36.485" v="26" actId="20577"/>
          <ac:spMkLst>
            <pc:docMk/>
            <pc:sldMk cId="3876041534" sldId="267"/>
            <ac:spMk id="4" creationId="{B8D0419B-0DBF-6CD2-6846-5A801FA71AD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0862D78A-491F-A390-2DF4-F2054709E4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54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B8E13EC-4277-96A7-61F8-C5B0445C43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D2F73E-EA98-6774-2044-6365FF230D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518" y="1160398"/>
            <a:ext cx="6511495" cy="17985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br>
              <a:rPr lang="en-US"/>
            </a:br>
            <a:r>
              <a:rPr lang="en-US"/>
              <a:t>Transportation Agency for Monterey County</a:t>
            </a:r>
            <a:br>
              <a:rPr lang="en-US"/>
            </a:br>
            <a:r>
              <a:rPr lang="en-US"/>
              <a:t>55-B Plaza Circle</a:t>
            </a:r>
            <a:br>
              <a:rPr lang="en-US"/>
            </a:br>
            <a:r>
              <a:rPr lang="en-US"/>
              <a:t>Salinas CA 93901</a:t>
            </a:r>
            <a:br>
              <a:rPr lang="en-US"/>
            </a:br>
            <a:r>
              <a:rPr lang="en-US"/>
              <a:t>(831) 775-0903</a:t>
            </a:r>
            <a:br>
              <a:rPr lang="en-US"/>
            </a:br>
            <a:br>
              <a:rPr lang="en-US"/>
            </a:br>
            <a:r>
              <a:rPr lang="en-US" err="1"/>
              <a:t>tamcmonterey.org</a:t>
            </a:r>
            <a:br>
              <a:rPr lang="en-US"/>
            </a:br>
            <a:r>
              <a:rPr lang="en-US" err="1"/>
              <a:t>info@tamcmonterey.org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5B3588F-7FCE-6339-E83D-58041ED19012}"/>
              </a:ext>
            </a:extLst>
          </p:cNvPr>
          <p:cNvSpPr txBox="1">
            <a:spLocks/>
          </p:cNvSpPr>
          <p:nvPr userDrawn="1"/>
        </p:nvSpPr>
        <p:spPr>
          <a:xfrm>
            <a:off x="1006543" y="3181082"/>
            <a:ext cx="3533256" cy="376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/>
              <a:t>Facebook: @</a:t>
            </a:r>
            <a:r>
              <a:rPr lang="en-US" sz="4000" i="1" err="1"/>
              <a:t>TAMCMonterey</a:t>
            </a:r>
            <a:endParaRPr lang="en-US" sz="4000" i="1"/>
          </a:p>
          <a:p>
            <a:br>
              <a:rPr lang="en-US"/>
            </a:br>
            <a:endParaRPr lang="en-US"/>
          </a:p>
        </p:txBody>
      </p:sp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94EEDA3-E6E2-C066-55B1-A0CE9A3940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397" y="3119906"/>
            <a:ext cx="376707" cy="376707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4E613BC5-0401-F690-8F62-C20D7230C9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0518" y="3551349"/>
            <a:ext cx="389586" cy="389586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34D685B5-B231-6E00-1F3C-B0145238BE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16957" y="3995671"/>
            <a:ext cx="389586" cy="38958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60E49B0-6EFB-F656-09C2-48B7E71DE107}"/>
              </a:ext>
            </a:extLst>
          </p:cNvPr>
          <p:cNvSpPr txBox="1">
            <a:spLocks/>
          </p:cNvSpPr>
          <p:nvPr userDrawn="1"/>
        </p:nvSpPr>
        <p:spPr>
          <a:xfrm>
            <a:off x="1038744" y="3636670"/>
            <a:ext cx="3533256" cy="376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/>
              <a:t>Twitter: @</a:t>
            </a:r>
            <a:r>
              <a:rPr lang="en-US" sz="4000" i="1" err="1"/>
              <a:t>TAMC_News</a:t>
            </a:r>
            <a:br>
              <a:rPr lang="en-US" sz="4000"/>
            </a:br>
            <a:br>
              <a:rPr lang="en-US"/>
            </a:b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A948597-EB6C-2BD5-683F-64C03556CBD1}"/>
              </a:ext>
            </a:extLst>
          </p:cNvPr>
          <p:cNvSpPr txBox="1">
            <a:spLocks/>
          </p:cNvSpPr>
          <p:nvPr userDrawn="1"/>
        </p:nvSpPr>
        <p:spPr>
          <a:xfrm>
            <a:off x="1028854" y="4002110"/>
            <a:ext cx="3533256" cy="376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i="1"/>
              <a:t>Instagram: go_831</a:t>
            </a:r>
          </a:p>
        </p:txBody>
      </p:sp>
    </p:spTree>
    <p:extLst>
      <p:ext uri="{BB962C8B-B14F-4D97-AF65-F5344CB8AC3E}">
        <p14:creationId xmlns:p14="http://schemas.microsoft.com/office/powerpoint/2010/main" val="480681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B8E13EC-4277-96A7-61F8-C5B0445C43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D2F73E-EA98-6774-2044-6365FF230D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36" y="3124426"/>
            <a:ext cx="6511495" cy="17985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i="1"/>
            </a:lvl1pPr>
          </a:lstStyle>
          <a:p>
            <a:br>
              <a:rPr lang="en-US"/>
            </a:br>
            <a:r>
              <a:rPr lang="en-US"/>
              <a:t>Transportation Agency for Monterey County</a:t>
            </a:r>
            <a:br>
              <a:rPr lang="en-US"/>
            </a:br>
            <a:r>
              <a:rPr lang="en-US"/>
              <a:t>55-B Plaza Circle</a:t>
            </a:r>
            <a:br>
              <a:rPr lang="en-US"/>
            </a:br>
            <a:r>
              <a:rPr lang="en-US"/>
              <a:t>Salinas CA 93901</a:t>
            </a:r>
            <a:br>
              <a:rPr lang="en-US"/>
            </a:br>
            <a:r>
              <a:rPr lang="en-US"/>
              <a:t>(831) 775-0903</a:t>
            </a:r>
            <a:br>
              <a:rPr lang="en-US"/>
            </a:br>
            <a:br>
              <a:rPr lang="en-US"/>
            </a:br>
            <a:r>
              <a:rPr lang="en-US" err="1"/>
              <a:t>tamcmonterey.org</a:t>
            </a:r>
            <a:br>
              <a:rPr lang="en-US"/>
            </a:br>
            <a:r>
              <a:rPr lang="en-US" err="1"/>
              <a:t>info@tamcmonterey.org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967015-A3B0-9524-EFA6-6AD5EC7D844B}"/>
              </a:ext>
            </a:extLst>
          </p:cNvPr>
          <p:cNvSpPr txBox="1">
            <a:spLocks/>
          </p:cNvSpPr>
          <p:nvPr userDrawn="1"/>
        </p:nvSpPr>
        <p:spPr>
          <a:xfrm>
            <a:off x="629836" y="960775"/>
            <a:ext cx="6511495" cy="1798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i="0"/>
              <a:t>Project:</a:t>
            </a:r>
          </a:p>
          <a:p>
            <a:r>
              <a:rPr lang="en-US" sz="1800" i="0"/>
              <a:t>Project Manager:</a:t>
            </a:r>
          </a:p>
          <a:p>
            <a:r>
              <a:rPr lang="en-US" sz="1800" i="0"/>
              <a:t>Desc of Project:</a:t>
            </a:r>
            <a:br>
              <a:rPr lang="en-US" sz="1800" i="0"/>
            </a:br>
            <a:br>
              <a:rPr lang="en-US" sz="1800" i="0"/>
            </a:br>
            <a:endParaRPr lang="en-US" sz="1800" i="0"/>
          </a:p>
        </p:txBody>
      </p:sp>
    </p:spTree>
    <p:extLst>
      <p:ext uri="{BB962C8B-B14F-4D97-AF65-F5344CB8AC3E}">
        <p14:creationId xmlns:p14="http://schemas.microsoft.com/office/powerpoint/2010/main" val="3987245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E908364-9AD9-0CCF-BCBB-F810EE5B7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126932-799F-C511-8C48-2489151AB7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3943" y="1842439"/>
            <a:ext cx="5283607" cy="1314670"/>
          </a:xfrm>
        </p:spPr>
        <p:txBody>
          <a:bodyPr>
            <a:normAutofit/>
          </a:bodyPr>
          <a:lstStyle>
            <a:lvl1pPr marL="0" indent="0">
              <a:buNone/>
              <a:defRPr sz="4400" b="0"/>
            </a:lvl1pPr>
          </a:lstStyle>
          <a:p>
            <a:pPr lvl="0"/>
            <a:r>
              <a:rPr lang="en-US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499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879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802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758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1935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4585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980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4C1D8B-6B06-D67F-4462-F44D811BBE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40803" y="2753043"/>
            <a:ext cx="6899275" cy="284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D2F73E-EA98-6774-2044-6365FF230D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is a title.</a:t>
            </a:r>
          </a:p>
        </p:txBody>
      </p:sp>
    </p:spTree>
    <p:extLst>
      <p:ext uri="{BB962C8B-B14F-4D97-AF65-F5344CB8AC3E}">
        <p14:creationId xmlns:p14="http://schemas.microsoft.com/office/powerpoint/2010/main" val="140726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8FA23-1605-0644-B65A-E0A6290EE47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A0B47-2AFD-0C45-873F-4FFC85DF71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D57B823-202D-BE56-FCC4-BE288A82D62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230923"/>
            <a:ext cx="9144000" cy="5627077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B9B58E65-78BB-862F-FE5E-EB53BF71A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41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1" r:id="rId3"/>
    <p:sldLayoutId id="2147483662" r:id="rId4"/>
    <p:sldLayoutId id="2147483664" r:id="rId5"/>
    <p:sldLayoutId id="2147483665" r:id="rId6"/>
    <p:sldLayoutId id="2147483668" r:id="rId7"/>
    <p:sldLayoutId id="2147483669" r:id="rId8"/>
    <p:sldLayoutId id="2147483667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Janneke@tamcmonterey.org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00EBB0-6CCA-4293-0384-E8E3386E83E5}"/>
              </a:ext>
            </a:extLst>
          </p:cNvPr>
          <p:cNvSpPr txBox="1">
            <a:spLocks/>
          </p:cNvSpPr>
          <p:nvPr/>
        </p:nvSpPr>
        <p:spPr>
          <a:xfrm>
            <a:off x="685800" y="1122363"/>
            <a:ext cx="5307594" cy="2387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2024 Regional Transportation Improvement Program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0C2653F-6AC9-9348-312F-EA92DAA2DDCF}"/>
              </a:ext>
            </a:extLst>
          </p:cNvPr>
          <p:cNvSpPr txBox="1">
            <a:spLocks/>
          </p:cNvSpPr>
          <p:nvPr/>
        </p:nvSpPr>
        <p:spPr>
          <a:xfrm>
            <a:off x="685800" y="3592984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Board of Directors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October 25, 2023</a:t>
            </a:r>
          </a:p>
        </p:txBody>
      </p:sp>
    </p:spTree>
    <p:extLst>
      <p:ext uri="{BB962C8B-B14F-4D97-AF65-F5344CB8AC3E}">
        <p14:creationId xmlns:p14="http://schemas.microsoft.com/office/powerpoint/2010/main" val="3925408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B5D221D-DD45-8342-3214-90E336937F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7972" r="37472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6B247-0A9E-43C8-9570-CBF98988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/>
              <a:t>State Transportation Improvement Program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0419B-0DBF-6CD2-6846-5A801FA71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2434201"/>
            <a:ext cx="2866641" cy="374276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State and Federal Gas Tax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5-year fund cycle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FY24/25 – FY28/29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Monterey County share: $15.515 million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Regions submit updates every 2 years in December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Adopted by the California Transportation Commission in March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158920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B5D221D-DD45-8342-3214-90E336937F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344" r="10344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6B247-0A9E-43C8-9570-CBF98988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/>
              <a:t>Regional Transportation Improvement Program</a:t>
            </a:r>
            <a:endParaRPr lang="en-US" sz="3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0419B-0DBF-6CD2-6846-5A801FA71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2434201"/>
            <a:ext cx="2866641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Regionally-significant transportation projects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Integrated Funding Strategy considers fund sources and program requirements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Advance projects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More flexibility with Caltrans managed projects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876041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495D-EEDF-6D81-2AEE-100FF2AA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Scenic State Route 68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BCC36A-982B-3E84-282C-A7969BAEC2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2742810"/>
              </p:ext>
            </p:extLst>
          </p:nvPr>
        </p:nvGraphicFramePr>
        <p:xfrm>
          <a:off x="760491" y="1427273"/>
          <a:ext cx="7478163" cy="44450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972800">
                  <a:extLst>
                    <a:ext uri="{9D8B030D-6E8A-4147-A177-3AD203B41FA5}">
                      <a16:colId xmlns:a16="http://schemas.microsoft.com/office/drawing/2014/main" val="2722662569"/>
                    </a:ext>
                  </a:extLst>
                </a:gridCol>
                <a:gridCol w="849372">
                  <a:extLst>
                    <a:ext uri="{9D8B030D-6E8A-4147-A177-3AD203B41FA5}">
                      <a16:colId xmlns:a16="http://schemas.microsoft.com/office/drawing/2014/main" val="645198900"/>
                    </a:ext>
                  </a:extLst>
                </a:gridCol>
                <a:gridCol w="664726">
                  <a:extLst>
                    <a:ext uri="{9D8B030D-6E8A-4147-A177-3AD203B41FA5}">
                      <a16:colId xmlns:a16="http://schemas.microsoft.com/office/drawing/2014/main" val="3916066553"/>
                    </a:ext>
                  </a:extLst>
                </a:gridCol>
                <a:gridCol w="877068">
                  <a:extLst>
                    <a:ext uri="{9D8B030D-6E8A-4147-A177-3AD203B41FA5}">
                      <a16:colId xmlns:a16="http://schemas.microsoft.com/office/drawing/2014/main" val="1877484883"/>
                    </a:ext>
                  </a:extLst>
                </a:gridCol>
                <a:gridCol w="858604">
                  <a:extLst>
                    <a:ext uri="{9D8B030D-6E8A-4147-A177-3AD203B41FA5}">
                      <a16:colId xmlns:a16="http://schemas.microsoft.com/office/drawing/2014/main" val="473279083"/>
                    </a:ext>
                  </a:extLst>
                </a:gridCol>
                <a:gridCol w="618564">
                  <a:extLst>
                    <a:ext uri="{9D8B030D-6E8A-4147-A177-3AD203B41FA5}">
                      <a16:colId xmlns:a16="http://schemas.microsoft.com/office/drawing/2014/main" val="3193915411"/>
                    </a:ext>
                  </a:extLst>
                </a:gridCol>
                <a:gridCol w="637029">
                  <a:extLst>
                    <a:ext uri="{9D8B030D-6E8A-4147-A177-3AD203B41FA5}">
                      <a16:colId xmlns:a16="http://schemas.microsoft.com/office/drawing/2014/main" val="1777165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26/27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27/28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28/29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579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Env’t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Design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Con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709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State Transportation Improvement Program – 2022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$5,487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$23,516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79028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Highway Infrastructure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$2,594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988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Measure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$6,300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73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SB1 Local Partnership Formula – FY20/21-22/23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$1,949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026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Highway Infrastructure Program – FY19/20-20/21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$799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790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Congested Corridors Grant Request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$50,400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967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State Transportation Improvement Program - 2024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$6,300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124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Total: $97,985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$11,469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$23,516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$63,000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714387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DD1B1828-4B78-A65A-4E7B-6F10C267C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5" y="923628"/>
            <a:ext cx="386376" cy="38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B3B9448-890C-00AF-6A44-27A231899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14" y="906702"/>
            <a:ext cx="392058" cy="40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513506A-18BA-097B-F984-9B3DE4069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978" y="906702"/>
            <a:ext cx="426150" cy="40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97882F16-D23B-3BE7-1C65-5A44FC5FD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128" y="906702"/>
            <a:ext cx="403422" cy="40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386EF55-70E0-0D64-6DC7-78DFD368F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887120"/>
            <a:ext cx="409104" cy="41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FB1BBC-5422-9F49-C9DD-7855328B14FB}"/>
              </a:ext>
            </a:extLst>
          </p:cNvPr>
          <p:cNvSpPr txBox="1"/>
          <p:nvPr/>
        </p:nvSpPr>
        <p:spPr>
          <a:xfrm>
            <a:off x="280657" y="6338985"/>
            <a:ext cx="6066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2024 Regional Transportation Improvement Program – Staff Proposal</a:t>
            </a:r>
          </a:p>
        </p:txBody>
      </p:sp>
    </p:spTree>
    <p:extLst>
      <p:ext uri="{BB962C8B-B14F-4D97-AF65-F5344CB8AC3E}">
        <p14:creationId xmlns:p14="http://schemas.microsoft.com/office/powerpoint/2010/main" val="1798283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495D-EEDF-6D81-2AEE-100FF2AA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US 101 South County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BCC36A-982B-3E84-282C-A7969BAEC2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3689075"/>
              </p:ext>
            </p:extLst>
          </p:nvPr>
        </p:nvGraphicFramePr>
        <p:xfrm>
          <a:off x="760491" y="1427273"/>
          <a:ext cx="7478163" cy="2519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972800">
                  <a:extLst>
                    <a:ext uri="{9D8B030D-6E8A-4147-A177-3AD203B41FA5}">
                      <a16:colId xmlns:a16="http://schemas.microsoft.com/office/drawing/2014/main" val="2722662569"/>
                    </a:ext>
                  </a:extLst>
                </a:gridCol>
                <a:gridCol w="849372">
                  <a:extLst>
                    <a:ext uri="{9D8B030D-6E8A-4147-A177-3AD203B41FA5}">
                      <a16:colId xmlns:a16="http://schemas.microsoft.com/office/drawing/2014/main" val="645198900"/>
                    </a:ext>
                  </a:extLst>
                </a:gridCol>
                <a:gridCol w="664726">
                  <a:extLst>
                    <a:ext uri="{9D8B030D-6E8A-4147-A177-3AD203B41FA5}">
                      <a16:colId xmlns:a16="http://schemas.microsoft.com/office/drawing/2014/main" val="3916066553"/>
                    </a:ext>
                  </a:extLst>
                </a:gridCol>
                <a:gridCol w="877068">
                  <a:extLst>
                    <a:ext uri="{9D8B030D-6E8A-4147-A177-3AD203B41FA5}">
                      <a16:colId xmlns:a16="http://schemas.microsoft.com/office/drawing/2014/main" val="1877484883"/>
                    </a:ext>
                  </a:extLst>
                </a:gridCol>
                <a:gridCol w="858604">
                  <a:extLst>
                    <a:ext uri="{9D8B030D-6E8A-4147-A177-3AD203B41FA5}">
                      <a16:colId xmlns:a16="http://schemas.microsoft.com/office/drawing/2014/main" val="473279083"/>
                    </a:ext>
                  </a:extLst>
                </a:gridCol>
                <a:gridCol w="618564">
                  <a:extLst>
                    <a:ext uri="{9D8B030D-6E8A-4147-A177-3AD203B41FA5}">
                      <a16:colId xmlns:a16="http://schemas.microsoft.com/office/drawing/2014/main" val="3193915411"/>
                    </a:ext>
                  </a:extLst>
                </a:gridCol>
                <a:gridCol w="637029">
                  <a:extLst>
                    <a:ext uri="{9D8B030D-6E8A-4147-A177-3AD203B41FA5}">
                      <a16:colId xmlns:a16="http://schemas.microsoft.com/office/drawing/2014/main" val="1777165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26/27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27/28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28/29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579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Design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709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Measure 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$440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$8,036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2473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State Transportation Improvement Program –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$9,989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026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State Transportation Improvement Program - 2024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$8,964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124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Total: $27,249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$11,469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$17,000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714387"/>
                  </a:ext>
                </a:extLst>
              </a:tr>
            </a:tbl>
          </a:graphicData>
        </a:graphic>
      </p:graphicFrame>
      <p:pic>
        <p:nvPicPr>
          <p:cNvPr id="1027" name="Picture 3">
            <a:extLst>
              <a:ext uri="{FF2B5EF4-FFF2-40B4-BE49-F238E27FC236}">
                <a16:creationId xmlns:a16="http://schemas.microsoft.com/office/drawing/2014/main" id="{7B3B9448-890C-00AF-6A44-27A231899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954" y="915105"/>
            <a:ext cx="392058" cy="40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FB1BBC-5422-9F49-C9DD-7855328B14FB}"/>
              </a:ext>
            </a:extLst>
          </p:cNvPr>
          <p:cNvSpPr txBox="1"/>
          <p:nvPr/>
        </p:nvSpPr>
        <p:spPr>
          <a:xfrm>
            <a:off x="280657" y="6338985"/>
            <a:ext cx="6066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2024 Regional Transportation Improvement Program – Staff Proposal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84B4E89-2CE5-C5B4-3007-25A5B3728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12" y="906582"/>
            <a:ext cx="403422" cy="40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799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495D-EEDF-6D81-2AEE-100FF2AA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Planning, Programming, &amp; Monitoring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BCC36A-982B-3E84-282C-A7969BAEC2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209584"/>
              </p:ext>
            </p:extLst>
          </p:nvPr>
        </p:nvGraphicFramePr>
        <p:xfrm>
          <a:off x="742384" y="1690689"/>
          <a:ext cx="7478163" cy="214884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972800">
                  <a:extLst>
                    <a:ext uri="{9D8B030D-6E8A-4147-A177-3AD203B41FA5}">
                      <a16:colId xmlns:a16="http://schemas.microsoft.com/office/drawing/2014/main" val="2722662569"/>
                    </a:ext>
                  </a:extLst>
                </a:gridCol>
                <a:gridCol w="849372">
                  <a:extLst>
                    <a:ext uri="{9D8B030D-6E8A-4147-A177-3AD203B41FA5}">
                      <a16:colId xmlns:a16="http://schemas.microsoft.com/office/drawing/2014/main" val="645198900"/>
                    </a:ext>
                  </a:extLst>
                </a:gridCol>
                <a:gridCol w="722668">
                  <a:extLst>
                    <a:ext uri="{9D8B030D-6E8A-4147-A177-3AD203B41FA5}">
                      <a16:colId xmlns:a16="http://schemas.microsoft.com/office/drawing/2014/main" val="3916066553"/>
                    </a:ext>
                  </a:extLst>
                </a:gridCol>
                <a:gridCol w="841972">
                  <a:extLst>
                    <a:ext uri="{9D8B030D-6E8A-4147-A177-3AD203B41FA5}">
                      <a16:colId xmlns:a16="http://schemas.microsoft.com/office/drawing/2014/main" val="1877484883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val="473279083"/>
                    </a:ext>
                  </a:extLst>
                </a:gridCol>
                <a:gridCol w="651850">
                  <a:extLst>
                    <a:ext uri="{9D8B030D-6E8A-4147-A177-3AD203B41FA5}">
                      <a16:colId xmlns:a16="http://schemas.microsoft.com/office/drawing/2014/main" val="3193915411"/>
                    </a:ext>
                  </a:extLst>
                </a:gridCol>
                <a:gridCol w="697117">
                  <a:extLst>
                    <a:ext uri="{9D8B030D-6E8A-4147-A177-3AD203B41FA5}">
                      <a16:colId xmlns:a16="http://schemas.microsoft.com/office/drawing/2014/main" val="1777165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26/27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27/28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28/29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579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709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State Transportation Improvement Program – 2022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$916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$202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$197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$196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92026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State Transportation Improvement Program - 2024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$75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$80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$81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$276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$253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124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Total: $2,276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$916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$277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$277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$277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$276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$253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71438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2FB1BBC-5422-9F49-C9DD-7855328B14FB}"/>
              </a:ext>
            </a:extLst>
          </p:cNvPr>
          <p:cNvSpPr txBox="1"/>
          <p:nvPr/>
        </p:nvSpPr>
        <p:spPr>
          <a:xfrm>
            <a:off x="280657" y="6338985"/>
            <a:ext cx="6066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2024 Regional Transportation Improvement Program – Staff Proposal</a:t>
            </a:r>
          </a:p>
        </p:txBody>
      </p:sp>
    </p:spTree>
    <p:extLst>
      <p:ext uri="{BB962C8B-B14F-4D97-AF65-F5344CB8AC3E}">
        <p14:creationId xmlns:p14="http://schemas.microsoft.com/office/powerpoint/2010/main" val="2644235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495D-EEDF-6D81-2AEE-100FF2AA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Timeline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BCC36A-982B-3E84-282C-A7969BAEC2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4217371"/>
              </p:ext>
            </p:extLst>
          </p:nvPr>
        </p:nvGraphicFramePr>
        <p:xfrm>
          <a:off x="838201" y="1382871"/>
          <a:ext cx="7400924" cy="24333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5848349">
                  <a:extLst>
                    <a:ext uri="{9D8B030D-6E8A-4147-A177-3AD203B41FA5}">
                      <a16:colId xmlns:a16="http://schemas.microsoft.com/office/drawing/2014/main" val="2722662569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val="6451989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Schedule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579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2023 Integrated Funding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May 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6709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Draft 2024 STIP Fund Estimate Released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June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026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Draft 2024 STIP Fund Estimate Adopted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August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124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/>
                        <a:t>Staff Funding Proposal to Exec &amp;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October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714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/>
                        <a:t>Regional Transportation Improvement Program Adopted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December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2434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2FB1BBC-5422-9F49-C9DD-7855328B14FB}"/>
              </a:ext>
            </a:extLst>
          </p:cNvPr>
          <p:cNvSpPr txBox="1"/>
          <p:nvPr/>
        </p:nvSpPr>
        <p:spPr>
          <a:xfrm>
            <a:off x="280657" y="6338985"/>
            <a:ext cx="6066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2024 Regional Transportation Improvement Program – Staff Proposal</a:t>
            </a:r>
          </a:p>
        </p:txBody>
      </p:sp>
    </p:spTree>
    <p:extLst>
      <p:ext uri="{BB962C8B-B14F-4D97-AF65-F5344CB8AC3E}">
        <p14:creationId xmlns:p14="http://schemas.microsoft.com/office/powerpoint/2010/main" val="3846550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FE149A-0018-DB38-DB16-91C4FD580FA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22362" y="2753043"/>
            <a:ext cx="6899275" cy="2844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Janneke Strause, Transportation Planner</a:t>
            </a:r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>Janneke@tamcmonterey.org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(831) 775-4410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F3AE29-C934-5C0E-4660-585DBFC33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6015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47613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9A18C41AAC3418EBFC4D13CA3E59E" ma:contentTypeVersion="18" ma:contentTypeDescription="Create a new document." ma:contentTypeScope="" ma:versionID="0a1dcaea621e8347db2a2554a99cf2f3">
  <xsd:schema xmlns:xsd="http://www.w3.org/2001/XMLSchema" xmlns:xs="http://www.w3.org/2001/XMLSchema" xmlns:p="http://schemas.microsoft.com/office/2006/metadata/properties" xmlns:ns2="dc22578f-816f-46db-a965-a1ef8daeb1c2" xmlns:ns3="faf2dff7-1506-4aa5-8991-bbb7af5dd8fc" targetNamespace="http://schemas.microsoft.com/office/2006/metadata/properties" ma:root="true" ma:fieldsID="b85a23c7cc14fef393a7738ef4eaeecd" ns2:_="" ns3:_="">
    <xsd:import namespace="dc22578f-816f-46db-a965-a1ef8daeb1c2"/>
    <xsd:import namespace="faf2dff7-1506-4aa5-8991-bbb7af5dd8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2578f-816f-46db-a965-a1ef8daeb1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2b3e53e-12d5-4e58-a8f6-425b524cd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2dff7-1506-4aa5-8991-bbb7af5dd8f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cb4c813-3d77-496f-a794-c7be73d0bcde}" ma:internalName="TaxCatchAll" ma:showField="CatchAllData" ma:web="faf2dff7-1506-4aa5-8991-bbb7af5dd8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453544-5BDD-4EC2-A3FB-3B0F6268DA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1D4DB9-572B-4AFE-81A9-7023298A99CF}">
  <ds:schemaRefs>
    <ds:schemaRef ds:uri="dc22578f-816f-46db-a965-a1ef8daeb1c2"/>
    <ds:schemaRef ds:uri="faf2dff7-1506-4aa5-8991-bbb7af5dd8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487</TotalTime>
  <Words>336</Words>
  <Application>Microsoft Office PowerPoint</Application>
  <PresentationFormat>On-screen Show (4:3)</PresentationFormat>
  <Paragraphs>109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Century Gothic</vt:lpstr>
      <vt:lpstr>Office Theme</vt:lpstr>
      <vt:lpstr>PowerPoint Presentation</vt:lpstr>
      <vt:lpstr>State Transportation Improvement Program</vt:lpstr>
      <vt:lpstr>Regional Transportation Improvement Program</vt:lpstr>
      <vt:lpstr>Scenic State Route 68</vt:lpstr>
      <vt:lpstr>US 101 South County</vt:lpstr>
      <vt:lpstr>Planning, Programming, &amp; Monitoring</vt:lpstr>
      <vt:lpstr>Timeline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Lynne Frey</dc:creator>
  <cp:lastModifiedBy>Janneke Strause</cp:lastModifiedBy>
  <cp:revision>3</cp:revision>
  <dcterms:created xsi:type="dcterms:W3CDTF">2022-06-07T22:58:04Z</dcterms:created>
  <dcterms:modified xsi:type="dcterms:W3CDTF">2023-10-24T17:59:13Z</dcterms:modified>
</cp:coreProperties>
</file>